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9" r:id="rId5"/>
    <p:sldId id="261" r:id="rId6"/>
    <p:sldId id="262" r:id="rId7"/>
    <p:sldId id="267" r:id="rId8"/>
    <p:sldId id="263" r:id="rId9"/>
    <p:sldId id="265" r:id="rId10"/>
    <p:sldId id="264" r:id="rId11"/>
    <p:sldId id="266" r:id="rId12"/>
    <p:sldId id="268" r:id="rId13"/>
    <p:sldId id="269" r:id="rId14"/>
    <p:sldId id="257" r:id="rId15"/>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3" d="100"/>
          <a:sy n="43" d="100"/>
        </p:scale>
        <p:origin x="-87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smtClean="0"/>
              <a:t>Upravte štýly predlohy textu</a:t>
            </a:r>
            <a:endParaRPr lang="sk-SK"/>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2134099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1582522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838200" y="365125"/>
            <a:ext cx="7734300"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178704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155285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smtClean="0"/>
              <a:t>Upravte štýly predlohy textu</a:t>
            </a:r>
            <a:endParaRPr lang="sk-SK"/>
          </a:p>
        </p:txBody>
      </p:sp>
      <p:sp>
        <p:nvSpPr>
          <p:cNvPr id="3" name="Zástupný symbol tex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3800284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838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6172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1129040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smtClean="0"/>
              <a:t>Upravte štýly predlohy textu</a:t>
            </a:r>
            <a:endParaRPr lang="sk-SK"/>
          </a:p>
        </p:txBody>
      </p:sp>
      <p:sp>
        <p:nvSpPr>
          <p:cNvPr id="3" name="Zástupný symbol tex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839788" y="2505075"/>
            <a:ext cx="5157787"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6172200" y="2505075"/>
            <a:ext cx="5183188"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228581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2678059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10603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sk-SK"/>
          </a:p>
        </p:txBody>
      </p:sp>
      <p:sp>
        <p:nvSpPr>
          <p:cNvPr id="3" name="Zástupný symbol obsah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392263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sk-SK"/>
          </a:p>
        </p:txBody>
      </p:sp>
      <p:sp>
        <p:nvSpPr>
          <p:cNvPr id="3" name="Zástupný symbol obrázka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F5CA2B2B-C6B9-455E-857F-7B8B69057994}" type="datetimeFigureOut">
              <a:rPr lang="sk-SK" smtClean="0"/>
              <a:pPr/>
              <a:t>26.10.2020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2230040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6000" b="-6000"/>
          </a:stretch>
        </a:blipFill>
        <a:effectLst/>
      </p:bgPr>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CA2B2B-C6B9-455E-857F-7B8B69057994}" type="datetimeFigureOut">
              <a:rPr lang="sk-SK" smtClean="0"/>
              <a:pPr/>
              <a:t>26.10.2020</a:t>
            </a:fld>
            <a:endParaRPr lang="sk-SK"/>
          </a:p>
        </p:txBody>
      </p:sp>
      <p:sp>
        <p:nvSpPr>
          <p:cNvPr id="5" name="Zástupný symbol päty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1820E-BB5F-441F-A6D3-1CD15D91C8BB}" type="slidenum">
              <a:rPr lang="sk-SK" smtClean="0"/>
              <a:pPr/>
              <a:t>‹#›</a:t>
            </a:fld>
            <a:endParaRPr lang="sk-SK"/>
          </a:p>
        </p:txBody>
      </p:sp>
    </p:spTree>
    <p:extLst>
      <p:ext uri="{BB962C8B-B14F-4D97-AF65-F5344CB8AC3E}">
        <p14:creationId xmlns="" xmlns:p14="http://schemas.microsoft.com/office/powerpoint/2010/main" val="670590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98243" y="1701912"/>
            <a:ext cx="9144000" cy="2387600"/>
          </a:xfrm>
        </p:spPr>
        <p:txBody>
          <a:bodyPr>
            <a:normAutofit/>
          </a:bodyPr>
          <a:lstStyle/>
          <a:p>
            <a:r>
              <a:rPr lang="sk-SK" sz="11500" b="1" dirty="0" smtClean="0">
                <a:latin typeface="Comic Sans MS" panose="030F0702030302020204" pitchFamily="66" charset="0"/>
              </a:rPr>
              <a:t>PODMET</a:t>
            </a:r>
            <a:endParaRPr lang="sk-SK" sz="11500" b="1" dirty="0">
              <a:latin typeface="Comic Sans MS" panose="030F0702030302020204" pitchFamily="66" charset="0"/>
            </a:endParaRPr>
          </a:p>
        </p:txBody>
      </p:sp>
      <p:sp>
        <p:nvSpPr>
          <p:cNvPr id="3" name="Podnadpis 2"/>
          <p:cNvSpPr>
            <a:spLocks noGrp="1"/>
          </p:cNvSpPr>
          <p:nvPr>
            <p:ph type="subTitle" idx="1"/>
          </p:nvPr>
        </p:nvSpPr>
        <p:spPr>
          <a:xfrm>
            <a:off x="8250264" y="6404675"/>
            <a:ext cx="3941736" cy="453325"/>
          </a:xfrm>
        </p:spPr>
        <p:txBody>
          <a:bodyPr/>
          <a:lstStyle/>
          <a:p>
            <a:endParaRPr lang="sk-SK" b="1" dirty="0">
              <a:latin typeface="Comic Sans MS" panose="030F0702030302020204" pitchFamily="66" charset="0"/>
            </a:endParaRPr>
          </a:p>
        </p:txBody>
      </p:sp>
    </p:spTree>
    <p:extLst>
      <p:ext uri="{BB962C8B-B14F-4D97-AF65-F5344CB8AC3E}">
        <p14:creationId xmlns="" xmlns:p14="http://schemas.microsoft.com/office/powerpoint/2010/main" val="3552718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7729" y="168450"/>
            <a:ext cx="11285039" cy="1325563"/>
          </a:xfrm>
        </p:spPr>
        <p:txBody>
          <a:bodyPr>
            <a:noAutofit/>
          </a:bodyPr>
          <a:lstStyle/>
          <a:p>
            <a:pPr algn="ctr">
              <a:lnSpc>
                <a:spcPct val="150000"/>
              </a:lnSpc>
            </a:pPr>
            <a:r>
              <a:rPr lang="sk-SK" sz="3200" b="1" dirty="0" smtClean="0">
                <a:latin typeface="Comic Sans MS" panose="030F0702030302020204" pitchFamily="66" charset="0"/>
              </a:rPr>
              <a:t>Vyhľadaj vo vetách podmet a urč, či je vyjadrený alebo nevyjadrený. </a:t>
            </a:r>
            <a:endParaRPr lang="sk-SK" sz="2000" b="1" dirty="0">
              <a:latin typeface="Comic Sans MS" panose="030F0702030302020204" pitchFamily="66" charset="0"/>
            </a:endParaRPr>
          </a:p>
        </p:txBody>
      </p:sp>
      <p:sp>
        <p:nvSpPr>
          <p:cNvPr id="3" name="Zástupný symbol obsahu 2"/>
          <p:cNvSpPr>
            <a:spLocks noGrp="1"/>
          </p:cNvSpPr>
          <p:nvPr>
            <p:ph idx="1"/>
          </p:nvPr>
        </p:nvSpPr>
        <p:spPr>
          <a:xfrm>
            <a:off x="347729" y="1622801"/>
            <a:ext cx="11844271" cy="5113068"/>
          </a:xfrm>
        </p:spPr>
        <p:txBody>
          <a:bodyPr numCol="2">
            <a:normAutofit fontScale="92500" lnSpcReduction="10000"/>
          </a:bodyPr>
          <a:lstStyle/>
          <a:p>
            <a:pPr algn="just">
              <a:lnSpc>
                <a:spcPct val="160000"/>
              </a:lnSpc>
              <a:buFont typeface="Wingdings" panose="05000000000000000000" pitchFamily="2" charset="2"/>
              <a:buChar char="Ø"/>
            </a:pPr>
            <a:r>
              <a:rPr lang="sk-SK" sz="2400" dirty="0" smtClean="0">
                <a:latin typeface="Comic Sans MS" panose="030F0702030302020204" pitchFamily="66" charset="0"/>
              </a:rPr>
              <a:t> Do poličky sme uložili staré knihy.</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Upečený koláč dáme do chladničky.</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Upratali celý dom.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Mladý má viac energie.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Na stene visel obraz krajiny.</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Riešiš tie domáce úlohy? </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Hlavný nám priniesol účet.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Neveril som jeho slovám. </a:t>
            </a:r>
          </a:p>
          <a:p>
            <a:pPr algn="just">
              <a:lnSpc>
                <a:spcPct val="160000"/>
              </a:lnSpc>
              <a:buFont typeface="Wingdings" panose="05000000000000000000" pitchFamily="2" charset="2"/>
              <a:buChar char="Ø"/>
            </a:pPr>
            <a:r>
              <a:rPr lang="sk-SK" sz="2400" dirty="0">
                <a:latin typeface="Comic Sans MS" panose="030F0702030302020204" pitchFamily="66" charset="0"/>
              </a:rPr>
              <a:t> O</a:t>
            </a:r>
            <a:r>
              <a:rPr lang="sk-SK" sz="2400" dirty="0" smtClean="0">
                <a:latin typeface="Comic Sans MS" panose="030F0702030302020204" pitchFamily="66" charset="0"/>
              </a:rPr>
              <a:t>dišli skôr.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Nemohol pozerať akčný film.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Chceš sa niečo opýtať? </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Títo prekonali všetky rekordy. </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Chorý musí ostať doma. </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Malé dieťa plače. </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Odcestovali na návštevu. </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Chlapci hrali futbal. </a:t>
            </a:r>
          </a:p>
        </p:txBody>
      </p:sp>
    </p:spTree>
    <p:extLst>
      <p:ext uri="{BB962C8B-B14F-4D97-AF65-F5344CB8AC3E}">
        <p14:creationId xmlns="" xmlns:p14="http://schemas.microsoft.com/office/powerpoint/2010/main" val="3556147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7729" y="168450"/>
            <a:ext cx="11285039" cy="733071"/>
          </a:xfrm>
        </p:spPr>
        <p:txBody>
          <a:bodyPr>
            <a:noAutofit/>
          </a:bodyPr>
          <a:lstStyle/>
          <a:p>
            <a:pPr algn="ctr">
              <a:lnSpc>
                <a:spcPct val="150000"/>
              </a:lnSpc>
            </a:pPr>
            <a:r>
              <a:rPr lang="sk-SK" sz="3200" b="1" dirty="0" smtClean="0">
                <a:latin typeface="Comic Sans MS" panose="030F0702030302020204" pitchFamily="66" charset="0"/>
              </a:rPr>
              <a:t>KONTROLA</a:t>
            </a:r>
            <a:endParaRPr lang="sk-SK" sz="2000" b="1" dirty="0">
              <a:latin typeface="Comic Sans MS" panose="030F0702030302020204" pitchFamily="66" charset="0"/>
            </a:endParaRPr>
          </a:p>
        </p:txBody>
      </p:sp>
      <p:sp>
        <p:nvSpPr>
          <p:cNvPr id="3" name="Zástupný symbol obsahu 2"/>
          <p:cNvSpPr>
            <a:spLocks noGrp="1"/>
          </p:cNvSpPr>
          <p:nvPr>
            <p:ph idx="1"/>
          </p:nvPr>
        </p:nvSpPr>
        <p:spPr>
          <a:xfrm>
            <a:off x="154547" y="1017431"/>
            <a:ext cx="12037454" cy="5718438"/>
          </a:xfrm>
        </p:spPr>
        <p:txBody>
          <a:bodyPr numCol="2">
            <a:normAutofit fontScale="92500"/>
          </a:bodyPr>
          <a:lstStyle/>
          <a:p>
            <a:pPr algn="just">
              <a:lnSpc>
                <a:spcPct val="160000"/>
              </a:lnSpc>
              <a:buFont typeface="Wingdings" panose="05000000000000000000" pitchFamily="2" charset="2"/>
              <a:buChar char="Ø"/>
            </a:pPr>
            <a:r>
              <a:rPr lang="sk-SK" sz="2400" dirty="0" smtClean="0">
                <a:latin typeface="Comic Sans MS" panose="030F0702030302020204" pitchFamily="66" charset="0"/>
              </a:rPr>
              <a:t> Do poličky sme uložili staré </a:t>
            </a:r>
            <a:r>
              <a:rPr lang="sk-SK" sz="2400" dirty="0" smtClean="0">
                <a:solidFill>
                  <a:srgbClr val="FF0000"/>
                </a:solidFill>
                <a:latin typeface="Comic Sans MS" panose="030F0702030302020204" pitchFamily="66" charset="0"/>
              </a:rPr>
              <a:t>knihy</a:t>
            </a: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 </a:t>
            </a:r>
            <a:r>
              <a:rPr lang="sk-SK" sz="2400" dirty="0" err="1" smtClean="0">
                <a:solidFill>
                  <a:srgbClr val="FF0000"/>
                </a:solidFill>
                <a:latin typeface="Comic Sans MS" panose="030F0702030302020204" pitchFamily="66" charset="0"/>
              </a:rPr>
              <a:t>vyj</a:t>
            </a:r>
            <a:r>
              <a:rPr lang="sk-SK" sz="2400" dirty="0" smtClean="0">
                <a:solidFill>
                  <a:srgbClr val="FF0000"/>
                </a:solidFill>
                <a:latin typeface="Comic Sans MS" panose="030F0702030302020204" pitchFamily="66" charset="0"/>
              </a:rPr>
              <a:t>.</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Upečený </a:t>
            </a:r>
            <a:r>
              <a:rPr lang="sk-SK" sz="2400" dirty="0" smtClean="0">
                <a:solidFill>
                  <a:srgbClr val="FF0000"/>
                </a:solidFill>
                <a:latin typeface="Comic Sans MS" panose="030F0702030302020204" pitchFamily="66" charset="0"/>
              </a:rPr>
              <a:t>koláč</a:t>
            </a:r>
            <a:r>
              <a:rPr lang="sk-SK" sz="2400" dirty="0" smtClean="0">
                <a:latin typeface="Comic Sans MS" panose="030F0702030302020204" pitchFamily="66" charset="0"/>
              </a:rPr>
              <a:t> dáme do chladničky. </a:t>
            </a:r>
            <a:r>
              <a:rPr lang="sk-SK" sz="2400" dirty="0" smtClean="0">
                <a:solidFill>
                  <a:srgbClr val="FF0000"/>
                </a:solidFill>
                <a:latin typeface="Comic Sans MS" panose="030F0702030302020204" pitchFamily="66" charset="0"/>
              </a:rPr>
              <a:t>– </a:t>
            </a:r>
            <a:r>
              <a:rPr lang="sk-SK" sz="2400" dirty="0" err="1" smtClean="0">
                <a:solidFill>
                  <a:srgbClr val="FF0000"/>
                </a:solidFill>
                <a:latin typeface="Comic Sans MS" panose="030F0702030302020204" pitchFamily="66" charset="0"/>
              </a:rPr>
              <a:t>vyj</a:t>
            </a:r>
            <a:r>
              <a:rPr lang="sk-SK" sz="2400" dirty="0" smtClean="0">
                <a:solidFill>
                  <a:srgbClr val="FF0000"/>
                </a:solidFill>
                <a:latin typeface="Comic Sans MS" panose="030F0702030302020204" pitchFamily="66" charset="0"/>
              </a:rPr>
              <a:t>.</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Upratali celý dom. </a:t>
            </a:r>
            <a:r>
              <a:rPr lang="sk-SK" sz="2400" dirty="0" smtClean="0">
                <a:solidFill>
                  <a:srgbClr val="FF0000"/>
                </a:solidFill>
                <a:latin typeface="Comic Sans MS" panose="030F0702030302020204" pitchFamily="66" charset="0"/>
              </a:rPr>
              <a:t>–</a:t>
            </a: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(ONI) </a:t>
            </a:r>
            <a:r>
              <a:rPr lang="sk-SK" sz="2400" dirty="0" err="1" smtClean="0">
                <a:solidFill>
                  <a:srgbClr val="FF0000"/>
                </a:solidFill>
                <a:latin typeface="Comic Sans MS" panose="030F0702030302020204" pitchFamily="66" charset="0"/>
              </a:rPr>
              <a:t>nevyj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Mladý</a:t>
            </a:r>
            <a:r>
              <a:rPr lang="sk-SK" sz="2400" dirty="0" smtClean="0">
                <a:latin typeface="Comic Sans MS" panose="030F0702030302020204" pitchFamily="66" charset="0"/>
              </a:rPr>
              <a:t> má viac energie. </a:t>
            </a:r>
            <a:r>
              <a:rPr lang="sk-SK" sz="2400" dirty="0" smtClean="0">
                <a:solidFill>
                  <a:srgbClr val="FF0000"/>
                </a:solidFill>
                <a:latin typeface="Comic Sans MS" panose="030F0702030302020204" pitchFamily="66" charset="0"/>
              </a:rPr>
              <a:t>- </a:t>
            </a:r>
            <a:r>
              <a:rPr lang="sk-SK" sz="2400" dirty="0" err="1" smtClean="0">
                <a:solidFill>
                  <a:srgbClr val="FF0000"/>
                </a:solidFill>
                <a:latin typeface="Comic Sans MS" panose="030F0702030302020204" pitchFamily="66" charset="0"/>
              </a:rPr>
              <a:t>vyj</a:t>
            </a:r>
            <a:endParaRPr lang="sk-SK" sz="2400" dirty="0" smtClean="0">
              <a:solidFill>
                <a:srgbClr val="FF0000"/>
              </a:solidFill>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Visel na stene. </a:t>
            </a:r>
            <a:r>
              <a:rPr lang="sk-SK" sz="2400" dirty="0" smtClean="0">
                <a:solidFill>
                  <a:srgbClr val="FF0000"/>
                </a:solidFill>
                <a:latin typeface="Comic Sans MS" panose="030F0702030302020204" pitchFamily="66" charset="0"/>
              </a:rPr>
              <a:t>– (ON) </a:t>
            </a:r>
            <a:r>
              <a:rPr lang="sk-SK" sz="2400" dirty="0" err="1" smtClean="0">
                <a:solidFill>
                  <a:srgbClr val="FF0000"/>
                </a:solidFill>
                <a:latin typeface="Comic Sans MS" panose="030F0702030302020204" pitchFamily="66" charset="0"/>
              </a:rPr>
              <a:t>nevyj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Riešiš tie domáce úlohy? </a:t>
            </a:r>
            <a:r>
              <a:rPr lang="sk-SK" sz="2400" dirty="0" smtClean="0">
                <a:solidFill>
                  <a:srgbClr val="FF0000"/>
                </a:solidFill>
                <a:latin typeface="Comic Sans MS" panose="030F0702030302020204" pitchFamily="66" charset="0"/>
              </a:rPr>
              <a:t>– (TY) </a:t>
            </a:r>
            <a:r>
              <a:rPr lang="sk-SK" sz="2400" dirty="0" err="1" smtClean="0">
                <a:solidFill>
                  <a:srgbClr val="FF0000"/>
                </a:solidFill>
                <a:latin typeface="Comic Sans MS" panose="030F0702030302020204" pitchFamily="66" charset="0"/>
              </a:rPr>
              <a:t>nevyj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solidFill>
                  <a:srgbClr val="FF0000"/>
                </a:solidFill>
                <a:latin typeface="Comic Sans MS" panose="030F0702030302020204" pitchFamily="66" charset="0"/>
              </a:rPr>
              <a:t>Hlavný</a:t>
            </a:r>
            <a:r>
              <a:rPr lang="sk-SK" sz="2400" dirty="0" smtClean="0">
                <a:latin typeface="Comic Sans MS" panose="030F0702030302020204" pitchFamily="66" charset="0"/>
              </a:rPr>
              <a:t> nám priniesol účet. </a:t>
            </a:r>
            <a:r>
              <a:rPr lang="sk-SK" sz="2400" dirty="0" smtClean="0">
                <a:solidFill>
                  <a:srgbClr val="FF0000"/>
                </a:solidFill>
                <a:latin typeface="Comic Sans MS" panose="030F0702030302020204" pitchFamily="66" charset="0"/>
              </a:rPr>
              <a:t>– </a:t>
            </a:r>
            <a:r>
              <a:rPr lang="sk-SK" sz="2400" dirty="0" err="1" smtClean="0">
                <a:solidFill>
                  <a:srgbClr val="FF0000"/>
                </a:solidFill>
                <a:latin typeface="Comic Sans MS" panose="030F0702030302020204" pitchFamily="66" charset="0"/>
              </a:rPr>
              <a:t>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Neveril som jeho slovám. </a:t>
            </a:r>
            <a:r>
              <a:rPr lang="sk-SK" sz="2400" dirty="0" smtClean="0">
                <a:solidFill>
                  <a:srgbClr val="FF0000"/>
                </a:solidFill>
                <a:latin typeface="Comic Sans MS" panose="030F0702030302020204" pitchFamily="66" charset="0"/>
              </a:rPr>
              <a:t>– (JA) </a:t>
            </a:r>
            <a:r>
              <a:rPr lang="sk-SK" sz="2400" dirty="0" err="1" smtClean="0">
                <a:solidFill>
                  <a:srgbClr val="FF0000"/>
                </a:solidFill>
                <a:latin typeface="Comic Sans MS" panose="030F0702030302020204" pitchFamily="66" charset="0"/>
              </a:rPr>
              <a:t>nevyj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O</a:t>
            </a:r>
            <a:r>
              <a:rPr lang="sk-SK" sz="2400" dirty="0" smtClean="0">
                <a:latin typeface="Comic Sans MS" panose="030F0702030302020204" pitchFamily="66" charset="0"/>
              </a:rPr>
              <a:t>dišli skôr. </a:t>
            </a:r>
            <a:r>
              <a:rPr lang="sk-SK" sz="2400" dirty="0" smtClean="0">
                <a:solidFill>
                  <a:srgbClr val="FF0000"/>
                </a:solidFill>
                <a:latin typeface="Comic Sans MS" panose="030F0702030302020204" pitchFamily="66" charset="0"/>
              </a:rPr>
              <a:t>– (ONI) </a:t>
            </a:r>
            <a:r>
              <a:rPr lang="sk-SK" sz="2400" dirty="0" err="1" smtClean="0">
                <a:solidFill>
                  <a:srgbClr val="FF0000"/>
                </a:solidFill>
                <a:latin typeface="Comic Sans MS" panose="030F0702030302020204" pitchFamily="66" charset="0"/>
              </a:rPr>
              <a:t>nevyj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Nemohol pozerať akčný film. </a:t>
            </a:r>
            <a:r>
              <a:rPr lang="sk-SK" sz="2400" dirty="0" smtClean="0">
                <a:solidFill>
                  <a:srgbClr val="FF0000"/>
                </a:solidFill>
                <a:latin typeface="Comic Sans MS" panose="030F0702030302020204" pitchFamily="66" charset="0"/>
              </a:rPr>
              <a:t>– (ON) </a:t>
            </a:r>
            <a:r>
              <a:rPr lang="sk-SK" sz="2400" dirty="0" err="1" smtClean="0">
                <a:solidFill>
                  <a:srgbClr val="FF0000"/>
                </a:solidFill>
                <a:latin typeface="Comic Sans MS" panose="030F0702030302020204" pitchFamily="66" charset="0"/>
              </a:rPr>
              <a:t>nevyj</a:t>
            </a:r>
            <a:r>
              <a:rPr lang="sk-SK" sz="2400" dirty="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Chceš sa niečo opýtať? </a:t>
            </a:r>
            <a:r>
              <a:rPr lang="sk-SK" sz="2400" dirty="0" smtClean="0">
                <a:solidFill>
                  <a:srgbClr val="FF0000"/>
                </a:solidFill>
                <a:latin typeface="Comic Sans MS" panose="030F0702030302020204" pitchFamily="66" charset="0"/>
              </a:rPr>
              <a:t>– (TY) </a:t>
            </a:r>
            <a:r>
              <a:rPr lang="sk-SK" sz="2400" dirty="0" err="1" smtClean="0">
                <a:solidFill>
                  <a:srgbClr val="FF0000"/>
                </a:solidFill>
                <a:latin typeface="Comic Sans MS" panose="030F0702030302020204" pitchFamily="66" charset="0"/>
              </a:rPr>
              <a:t>nevyj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solidFill>
                  <a:srgbClr val="FF0000"/>
                </a:solidFill>
                <a:latin typeface="Comic Sans MS" panose="030F0702030302020204" pitchFamily="66" charset="0"/>
              </a:rPr>
              <a:t>Títo</a:t>
            </a:r>
            <a:r>
              <a:rPr lang="sk-SK" sz="2400" dirty="0" smtClean="0">
                <a:latin typeface="Comic Sans MS" panose="030F0702030302020204" pitchFamily="66" charset="0"/>
              </a:rPr>
              <a:t> prekonali všetky rekordy. </a:t>
            </a:r>
            <a:r>
              <a:rPr lang="sk-SK" sz="2400" dirty="0" smtClean="0">
                <a:solidFill>
                  <a:srgbClr val="FF0000"/>
                </a:solidFill>
                <a:latin typeface="Comic Sans MS" panose="030F0702030302020204" pitchFamily="66" charset="0"/>
              </a:rPr>
              <a:t>– </a:t>
            </a:r>
            <a:r>
              <a:rPr lang="sk-SK" sz="2400" dirty="0" err="1" smtClean="0">
                <a:solidFill>
                  <a:srgbClr val="FF0000"/>
                </a:solidFill>
                <a:latin typeface="Comic Sans MS" panose="030F0702030302020204" pitchFamily="66" charset="0"/>
              </a:rPr>
              <a:t>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solidFill>
                  <a:srgbClr val="FF0000"/>
                </a:solidFill>
                <a:latin typeface="Comic Sans MS" panose="030F0702030302020204" pitchFamily="66" charset="0"/>
              </a:rPr>
              <a:t>Chorý</a:t>
            </a:r>
            <a:r>
              <a:rPr lang="sk-SK" sz="2400" dirty="0" smtClean="0">
                <a:latin typeface="Comic Sans MS" panose="030F0702030302020204" pitchFamily="66" charset="0"/>
              </a:rPr>
              <a:t> musí ostať doma. </a:t>
            </a:r>
            <a:r>
              <a:rPr lang="sk-SK" sz="2400" dirty="0" smtClean="0">
                <a:solidFill>
                  <a:srgbClr val="FF0000"/>
                </a:solidFill>
                <a:latin typeface="Comic Sans MS" panose="030F0702030302020204" pitchFamily="66" charset="0"/>
              </a:rPr>
              <a:t>– </a:t>
            </a:r>
            <a:r>
              <a:rPr lang="sk-SK" sz="2400" dirty="0" err="1" smtClean="0">
                <a:solidFill>
                  <a:srgbClr val="FF0000"/>
                </a:solidFill>
                <a:latin typeface="Comic Sans MS" panose="030F0702030302020204" pitchFamily="66" charset="0"/>
              </a:rPr>
              <a:t>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Malé </a:t>
            </a:r>
            <a:r>
              <a:rPr lang="sk-SK" sz="2400" dirty="0" smtClean="0">
                <a:solidFill>
                  <a:srgbClr val="FF0000"/>
                </a:solidFill>
                <a:latin typeface="Comic Sans MS" panose="030F0702030302020204" pitchFamily="66" charset="0"/>
              </a:rPr>
              <a:t>dieťa</a:t>
            </a:r>
            <a:r>
              <a:rPr lang="sk-SK" sz="2400" dirty="0" smtClean="0">
                <a:latin typeface="Comic Sans MS" panose="030F0702030302020204" pitchFamily="66" charset="0"/>
              </a:rPr>
              <a:t> plače. </a:t>
            </a:r>
            <a:r>
              <a:rPr lang="sk-SK" sz="2400" dirty="0" smtClean="0">
                <a:solidFill>
                  <a:srgbClr val="FF0000"/>
                </a:solidFill>
                <a:latin typeface="Comic Sans MS" panose="030F0702030302020204" pitchFamily="66" charset="0"/>
              </a:rPr>
              <a:t>– </a:t>
            </a:r>
            <a:r>
              <a:rPr lang="sk-SK" sz="2400" dirty="0" err="1" smtClean="0">
                <a:solidFill>
                  <a:srgbClr val="FF0000"/>
                </a:solidFill>
                <a:latin typeface="Comic Sans MS" panose="030F0702030302020204" pitchFamily="66" charset="0"/>
              </a:rPr>
              <a:t>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Odcestovali na návštevu. </a:t>
            </a:r>
            <a:r>
              <a:rPr lang="sk-SK" sz="2400" dirty="0" smtClean="0">
                <a:solidFill>
                  <a:srgbClr val="FF0000"/>
                </a:solidFill>
                <a:latin typeface="Comic Sans MS" panose="030F0702030302020204" pitchFamily="66" charset="0"/>
              </a:rPr>
              <a:t>– (ONI) </a:t>
            </a:r>
            <a:r>
              <a:rPr lang="sk-SK" sz="2400" dirty="0" err="1" smtClean="0">
                <a:solidFill>
                  <a:srgbClr val="FF0000"/>
                </a:solidFill>
                <a:latin typeface="Comic Sans MS" panose="030F0702030302020204" pitchFamily="66" charset="0"/>
              </a:rPr>
              <a:t>nevyj</a:t>
            </a:r>
            <a:r>
              <a:rPr lang="sk-SK" sz="2400" dirty="0" smtClean="0">
                <a:solidFill>
                  <a:srgbClr val="FF0000"/>
                </a:solidFill>
                <a:latin typeface="Comic Sans MS" panose="030F0702030302020204" pitchFamily="66" charset="0"/>
              </a:rPr>
              <a:t>.</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solidFill>
                  <a:srgbClr val="FF0000"/>
                </a:solidFill>
                <a:latin typeface="Comic Sans MS" panose="030F0702030302020204" pitchFamily="66" charset="0"/>
              </a:rPr>
              <a:t>Chlapci</a:t>
            </a:r>
            <a:r>
              <a:rPr lang="sk-SK" sz="2400" dirty="0" smtClean="0">
                <a:latin typeface="Comic Sans MS" panose="030F0702030302020204" pitchFamily="66" charset="0"/>
              </a:rPr>
              <a:t> hrali futbal. </a:t>
            </a:r>
            <a:r>
              <a:rPr lang="sk-SK" sz="2400" dirty="0" smtClean="0">
                <a:solidFill>
                  <a:srgbClr val="FF0000"/>
                </a:solidFill>
                <a:latin typeface="Comic Sans MS" panose="030F0702030302020204" pitchFamily="66" charset="0"/>
              </a:rPr>
              <a:t>– </a:t>
            </a:r>
            <a:r>
              <a:rPr lang="sk-SK" sz="2400" dirty="0" err="1" smtClean="0">
                <a:solidFill>
                  <a:srgbClr val="FF0000"/>
                </a:solidFill>
                <a:latin typeface="Comic Sans MS" panose="030F0702030302020204" pitchFamily="66" charset="0"/>
              </a:rPr>
              <a:t>vyj</a:t>
            </a:r>
            <a:r>
              <a:rPr lang="sk-SK" sz="2400" dirty="0" smtClean="0">
                <a:solidFill>
                  <a:srgbClr val="FF0000"/>
                </a:solidFill>
                <a:latin typeface="Comic Sans MS" panose="030F0702030302020204" pitchFamily="66" charset="0"/>
              </a:rPr>
              <a:t>. </a:t>
            </a:r>
            <a:endParaRPr lang="sk-SK" sz="2400" dirty="0" smtClean="0">
              <a:latin typeface="Comic Sans MS" panose="030F0702030302020204" pitchFamily="66" charset="0"/>
            </a:endParaRPr>
          </a:p>
        </p:txBody>
      </p:sp>
    </p:spTree>
    <p:extLst>
      <p:ext uri="{BB962C8B-B14F-4D97-AF65-F5344CB8AC3E}">
        <p14:creationId xmlns="" xmlns:p14="http://schemas.microsoft.com/office/powerpoint/2010/main" val="3106639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7729" y="1"/>
            <a:ext cx="11285039" cy="1004552"/>
          </a:xfrm>
        </p:spPr>
        <p:txBody>
          <a:bodyPr>
            <a:noAutofit/>
          </a:bodyPr>
          <a:lstStyle/>
          <a:p>
            <a:pPr algn="ctr">
              <a:lnSpc>
                <a:spcPct val="150000"/>
              </a:lnSpc>
            </a:pPr>
            <a:r>
              <a:rPr lang="sk-SK" sz="3200" b="1" dirty="0" smtClean="0">
                <a:latin typeface="Comic Sans MS" panose="030F0702030302020204" pitchFamily="66" charset="0"/>
              </a:rPr>
              <a:t>Vyhľadaj podmet a urč, či je jednoduchý alebo rozvitý.</a:t>
            </a:r>
            <a:endParaRPr lang="sk-SK" sz="2000" b="1" dirty="0">
              <a:latin typeface="Comic Sans MS" panose="030F0702030302020204" pitchFamily="66" charset="0"/>
            </a:endParaRPr>
          </a:p>
        </p:txBody>
      </p:sp>
      <p:sp>
        <p:nvSpPr>
          <p:cNvPr id="3" name="Zástupný symbol obsahu 2"/>
          <p:cNvSpPr>
            <a:spLocks noGrp="1"/>
          </p:cNvSpPr>
          <p:nvPr>
            <p:ph idx="1"/>
          </p:nvPr>
        </p:nvSpPr>
        <p:spPr>
          <a:xfrm>
            <a:off x="347729" y="1197735"/>
            <a:ext cx="11844271" cy="5538134"/>
          </a:xfrm>
        </p:spPr>
        <p:txBody>
          <a:bodyPr numCol="1">
            <a:normAutofit fontScale="92500" lnSpcReduction="20000"/>
          </a:bodyPr>
          <a:lstStyle/>
          <a:p>
            <a:pPr algn="just">
              <a:lnSpc>
                <a:spcPct val="160000"/>
              </a:lnSpc>
              <a:buFont typeface="Wingdings" panose="05000000000000000000" pitchFamily="2" charset="2"/>
              <a:buChar char="Ø"/>
            </a:pPr>
            <a:r>
              <a:rPr lang="sk-SK" sz="2400" dirty="0" smtClean="0">
                <a:latin typeface="Comic Sans MS" panose="030F0702030302020204" pitchFamily="66" charset="0"/>
              </a:rPr>
              <a:t>Upečená roláda chutí úžasne!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Mladý človek má viac energie.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Na stene visel obraz.</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Hlavný čašník nám priniesol účet.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Akčný film bol zaujímavý.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Marika musí ostať doma. </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Hviezdy svietili celú noc. </a:t>
            </a:r>
          </a:p>
          <a:p>
            <a:pPr algn="just">
              <a:lnSpc>
                <a:spcPct val="160000"/>
              </a:lnSpc>
              <a:buFont typeface="Wingdings" panose="05000000000000000000" pitchFamily="2" charset="2"/>
              <a:buChar char="Ø"/>
            </a:pPr>
            <a:r>
              <a:rPr lang="sk-SK" sz="2400" dirty="0" smtClean="0">
                <a:latin typeface="Comic Sans MS" panose="030F0702030302020204" pitchFamily="66" charset="0"/>
              </a:rPr>
              <a:t> Môj dedko zasadil ovocné stromy. </a:t>
            </a: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latin typeface="Comic Sans MS" panose="030F0702030302020204" pitchFamily="66" charset="0"/>
              </a:rPr>
              <a:t>Jedovaté hady zaútočili na svoju obeť. </a:t>
            </a:r>
          </a:p>
        </p:txBody>
      </p:sp>
    </p:spTree>
    <p:extLst>
      <p:ext uri="{BB962C8B-B14F-4D97-AF65-F5344CB8AC3E}">
        <p14:creationId xmlns="" xmlns:p14="http://schemas.microsoft.com/office/powerpoint/2010/main" val="3750997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7729" y="1"/>
            <a:ext cx="11285039" cy="1004552"/>
          </a:xfrm>
        </p:spPr>
        <p:txBody>
          <a:bodyPr>
            <a:noAutofit/>
          </a:bodyPr>
          <a:lstStyle/>
          <a:p>
            <a:pPr algn="ctr">
              <a:lnSpc>
                <a:spcPct val="150000"/>
              </a:lnSpc>
            </a:pPr>
            <a:r>
              <a:rPr lang="sk-SK" sz="3200" b="1" dirty="0" smtClean="0">
                <a:latin typeface="Comic Sans MS" panose="030F0702030302020204" pitchFamily="66" charset="0"/>
              </a:rPr>
              <a:t>Vyhľadaj podmet a urč, či je jednoduchý alebo rozvitý.</a:t>
            </a:r>
            <a:endParaRPr lang="sk-SK" sz="2000" b="1" dirty="0">
              <a:latin typeface="Comic Sans MS" panose="030F0702030302020204" pitchFamily="66" charset="0"/>
            </a:endParaRPr>
          </a:p>
        </p:txBody>
      </p:sp>
      <p:sp>
        <p:nvSpPr>
          <p:cNvPr id="3" name="Zástupný symbol obsahu 2"/>
          <p:cNvSpPr>
            <a:spLocks noGrp="1"/>
          </p:cNvSpPr>
          <p:nvPr>
            <p:ph idx="1"/>
          </p:nvPr>
        </p:nvSpPr>
        <p:spPr>
          <a:xfrm>
            <a:off x="347729" y="1197735"/>
            <a:ext cx="11844271" cy="5538134"/>
          </a:xfrm>
        </p:spPr>
        <p:txBody>
          <a:bodyPr numCol="1">
            <a:normAutofit fontScale="92500" lnSpcReduction="20000"/>
          </a:bodyPr>
          <a:lstStyle/>
          <a:p>
            <a:pPr algn="just">
              <a:lnSpc>
                <a:spcPct val="160000"/>
              </a:lnSpc>
              <a:buFont typeface="Wingdings" panose="05000000000000000000" pitchFamily="2" charset="2"/>
              <a:buChar char="Ø"/>
            </a:pP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Upečená</a:t>
            </a: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roláda</a:t>
            </a:r>
            <a:r>
              <a:rPr lang="sk-SK" sz="2400" dirty="0" smtClean="0">
                <a:latin typeface="Comic Sans MS" panose="030F0702030302020204" pitchFamily="66" charset="0"/>
              </a:rPr>
              <a:t> chutí úžasne! - </a:t>
            </a:r>
            <a:r>
              <a:rPr lang="sk-SK" sz="2400" dirty="0" smtClean="0">
                <a:solidFill>
                  <a:srgbClr val="FF0000"/>
                </a:solidFill>
                <a:latin typeface="Comic Sans MS" panose="030F0702030302020204" pitchFamily="66" charset="0"/>
              </a:rPr>
              <a:t>rozvitý</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Mladý</a:t>
            </a: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človek</a:t>
            </a:r>
            <a:r>
              <a:rPr lang="sk-SK" sz="2400" dirty="0" smtClean="0">
                <a:latin typeface="Comic Sans MS" panose="030F0702030302020204" pitchFamily="66" charset="0"/>
              </a:rPr>
              <a:t> má viac energie. </a:t>
            </a:r>
            <a:r>
              <a:rPr lang="sk-SK" sz="2400" dirty="0">
                <a:latin typeface="Comic Sans MS" panose="030F0702030302020204" pitchFamily="66" charset="0"/>
              </a:rPr>
              <a:t>- </a:t>
            </a:r>
            <a:r>
              <a:rPr lang="sk-SK" sz="2400" dirty="0">
                <a:solidFill>
                  <a:srgbClr val="FF0000"/>
                </a:solidFill>
                <a:latin typeface="Comic Sans MS" panose="030F0702030302020204" pitchFamily="66" charset="0"/>
              </a:rPr>
              <a:t>rozvitý</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Na stene visel </a:t>
            </a:r>
            <a:r>
              <a:rPr lang="sk-SK" sz="2400" dirty="0" smtClean="0">
                <a:solidFill>
                  <a:srgbClr val="FF0000"/>
                </a:solidFill>
                <a:latin typeface="Comic Sans MS" panose="030F0702030302020204" pitchFamily="66" charset="0"/>
              </a:rPr>
              <a:t>obraz</a:t>
            </a:r>
            <a:r>
              <a:rPr lang="sk-SK" sz="2400" dirty="0" smtClean="0">
                <a:latin typeface="Comic Sans MS" panose="030F0702030302020204" pitchFamily="66" charset="0"/>
              </a:rPr>
              <a:t>. – </a:t>
            </a:r>
            <a:r>
              <a:rPr lang="sk-SK" sz="2400" dirty="0" smtClean="0">
                <a:solidFill>
                  <a:srgbClr val="FF0000"/>
                </a:solidFill>
                <a:latin typeface="Comic Sans MS" panose="030F0702030302020204" pitchFamily="66" charset="0"/>
              </a:rPr>
              <a:t>jednoduchý </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solidFill>
                  <a:srgbClr val="FF0000"/>
                </a:solidFill>
                <a:latin typeface="Comic Sans MS" panose="030F0702030302020204" pitchFamily="66" charset="0"/>
              </a:rPr>
              <a:t>Hlavný čašník </a:t>
            </a:r>
            <a:r>
              <a:rPr lang="sk-SK" sz="2400" dirty="0" smtClean="0">
                <a:latin typeface="Comic Sans MS" panose="030F0702030302020204" pitchFamily="66" charset="0"/>
              </a:rPr>
              <a:t>nám priniesol účet. </a:t>
            </a:r>
            <a:r>
              <a:rPr lang="sk-SK" sz="2400" dirty="0">
                <a:latin typeface="Comic Sans MS" panose="030F0702030302020204" pitchFamily="66" charset="0"/>
              </a:rPr>
              <a:t>- </a:t>
            </a:r>
            <a:r>
              <a:rPr lang="sk-SK" sz="2400" dirty="0">
                <a:solidFill>
                  <a:srgbClr val="FF0000"/>
                </a:solidFill>
                <a:latin typeface="Comic Sans MS" panose="030F0702030302020204" pitchFamily="66" charset="0"/>
              </a:rPr>
              <a:t>rozvitý</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Akčný film </a:t>
            </a:r>
            <a:r>
              <a:rPr lang="sk-SK" sz="2400" dirty="0" smtClean="0">
                <a:latin typeface="Comic Sans MS" panose="030F0702030302020204" pitchFamily="66" charset="0"/>
              </a:rPr>
              <a:t>bol zaujímavý</a:t>
            </a:r>
            <a:r>
              <a:rPr lang="sk-SK" sz="2400" dirty="0">
                <a:latin typeface="Comic Sans MS" panose="030F0702030302020204" pitchFamily="66" charset="0"/>
              </a:rPr>
              <a:t>. - </a:t>
            </a:r>
            <a:r>
              <a:rPr lang="sk-SK" sz="2400" dirty="0">
                <a:solidFill>
                  <a:srgbClr val="FF0000"/>
                </a:solidFill>
                <a:latin typeface="Comic Sans MS" panose="030F0702030302020204" pitchFamily="66" charset="0"/>
              </a:rPr>
              <a:t>rozvitý</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Marika</a:t>
            </a:r>
            <a:r>
              <a:rPr lang="sk-SK" sz="2400" dirty="0" smtClean="0">
                <a:latin typeface="Comic Sans MS" panose="030F0702030302020204" pitchFamily="66" charset="0"/>
              </a:rPr>
              <a:t> musí ostať doma. </a:t>
            </a:r>
            <a:r>
              <a:rPr lang="sk-SK" sz="2400" dirty="0">
                <a:latin typeface="Comic Sans MS" panose="030F0702030302020204" pitchFamily="66" charset="0"/>
              </a:rPr>
              <a:t>– </a:t>
            </a:r>
            <a:r>
              <a:rPr lang="sk-SK" sz="2400" dirty="0">
                <a:solidFill>
                  <a:srgbClr val="FF0000"/>
                </a:solidFill>
                <a:latin typeface="Comic Sans MS" panose="030F0702030302020204" pitchFamily="66" charset="0"/>
              </a:rPr>
              <a:t>jednoduchý </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solidFill>
                  <a:srgbClr val="FF0000"/>
                </a:solidFill>
                <a:latin typeface="Comic Sans MS" panose="030F0702030302020204" pitchFamily="66" charset="0"/>
              </a:rPr>
              <a:t>Hviezdy</a:t>
            </a:r>
            <a:r>
              <a:rPr lang="sk-SK" sz="2400" dirty="0" smtClean="0">
                <a:latin typeface="Comic Sans MS" panose="030F0702030302020204" pitchFamily="66" charset="0"/>
              </a:rPr>
              <a:t> svietili celú noc</a:t>
            </a:r>
            <a:r>
              <a:rPr lang="sk-SK" sz="2400" dirty="0">
                <a:latin typeface="Comic Sans MS" panose="030F0702030302020204" pitchFamily="66" charset="0"/>
              </a:rPr>
              <a:t>. </a:t>
            </a:r>
            <a:r>
              <a:rPr lang="sk-SK" sz="2400">
                <a:latin typeface="Comic Sans MS" panose="030F0702030302020204" pitchFamily="66" charset="0"/>
              </a:rPr>
              <a:t>– </a:t>
            </a:r>
            <a:r>
              <a:rPr lang="sk-SK" sz="2400">
                <a:solidFill>
                  <a:srgbClr val="FF0000"/>
                </a:solidFill>
                <a:latin typeface="Comic Sans MS" panose="030F0702030302020204" pitchFamily="66" charset="0"/>
              </a:rPr>
              <a:t>jednoduchý </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smtClean="0">
                <a:latin typeface="Comic Sans MS" panose="030F0702030302020204" pitchFamily="66" charset="0"/>
              </a:rPr>
              <a:t> </a:t>
            </a:r>
            <a:r>
              <a:rPr lang="sk-SK" sz="2400" dirty="0" smtClean="0">
                <a:solidFill>
                  <a:srgbClr val="FF0000"/>
                </a:solidFill>
                <a:latin typeface="Comic Sans MS" panose="030F0702030302020204" pitchFamily="66" charset="0"/>
              </a:rPr>
              <a:t>Môj dedko </a:t>
            </a:r>
            <a:r>
              <a:rPr lang="sk-SK" sz="2400" dirty="0" smtClean="0">
                <a:latin typeface="Comic Sans MS" panose="030F0702030302020204" pitchFamily="66" charset="0"/>
              </a:rPr>
              <a:t>zasadil ovocné stromy</a:t>
            </a:r>
            <a:r>
              <a:rPr lang="sk-SK" sz="2400" dirty="0">
                <a:latin typeface="Comic Sans MS" panose="030F0702030302020204" pitchFamily="66" charset="0"/>
              </a:rPr>
              <a:t>. - </a:t>
            </a:r>
            <a:r>
              <a:rPr lang="sk-SK" sz="2400" dirty="0">
                <a:solidFill>
                  <a:srgbClr val="FF0000"/>
                </a:solidFill>
                <a:latin typeface="Comic Sans MS" panose="030F0702030302020204" pitchFamily="66" charset="0"/>
              </a:rPr>
              <a:t>rozvitý</a:t>
            </a:r>
            <a:endParaRPr lang="sk-SK" sz="2400" dirty="0" smtClean="0">
              <a:latin typeface="Comic Sans MS" panose="030F0702030302020204" pitchFamily="66" charset="0"/>
            </a:endParaRPr>
          </a:p>
          <a:p>
            <a:pPr algn="just">
              <a:lnSpc>
                <a:spcPct val="160000"/>
              </a:lnSpc>
              <a:buFont typeface="Wingdings" panose="05000000000000000000" pitchFamily="2" charset="2"/>
              <a:buChar char="Ø"/>
            </a:pPr>
            <a:r>
              <a:rPr lang="sk-SK" sz="2400" dirty="0">
                <a:latin typeface="Comic Sans MS" panose="030F0702030302020204" pitchFamily="66" charset="0"/>
              </a:rPr>
              <a:t> </a:t>
            </a:r>
            <a:r>
              <a:rPr lang="sk-SK" sz="2400" dirty="0" smtClean="0">
                <a:solidFill>
                  <a:srgbClr val="FF0000"/>
                </a:solidFill>
                <a:latin typeface="Comic Sans MS" panose="030F0702030302020204" pitchFamily="66" charset="0"/>
              </a:rPr>
              <a:t>Jedovaté hady </a:t>
            </a:r>
            <a:r>
              <a:rPr lang="sk-SK" sz="2400" dirty="0" smtClean="0">
                <a:latin typeface="Comic Sans MS" panose="030F0702030302020204" pitchFamily="66" charset="0"/>
              </a:rPr>
              <a:t>zaútočili na svoju obeť. </a:t>
            </a:r>
            <a:r>
              <a:rPr lang="sk-SK" sz="2400" dirty="0">
                <a:latin typeface="Comic Sans MS" panose="030F0702030302020204" pitchFamily="66" charset="0"/>
              </a:rPr>
              <a:t>- </a:t>
            </a:r>
            <a:r>
              <a:rPr lang="sk-SK" sz="2400" dirty="0">
                <a:solidFill>
                  <a:srgbClr val="FF0000"/>
                </a:solidFill>
                <a:latin typeface="Comic Sans MS" panose="030F0702030302020204" pitchFamily="66" charset="0"/>
              </a:rPr>
              <a:t>rozvitý</a:t>
            </a:r>
            <a:endParaRPr lang="sk-SK" sz="2400" dirty="0" smtClean="0">
              <a:latin typeface="Comic Sans MS" panose="030F0702030302020204" pitchFamily="66" charset="0"/>
            </a:endParaRPr>
          </a:p>
        </p:txBody>
      </p:sp>
    </p:spTree>
    <p:extLst>
      <p:ext uri="{BB962C8B-B14F-4D97-AF65-F5344CB8AC3E}">
        <p14:creationId xmlns="" xmlns:p14="http://schemas.microsoft.com/office/powerpoint/2010/main" val="803795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0" y="2588217"/>
            <a:ext cx="12192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k-SK"/>
          </a:p>
        </p:txBody>
      </p:sp>
      <p:sp>
        <p:nvSpPr>
          <p:cNvPr id="9" name="Rectangle 6"/>
          <p:cNvSpPr>
            <a:spLocks noChangeArrowheads="1"/>
          </p:cNvSpPr>
          <p:nvPr/>
        </p:nvSpPr>
        <p:spPr bwMode="auto">
          <a:xfrm>
            <a:off x="2741555" y="1136180"/>
            <a:ext cx="6708889" cy="55710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KTO</a:t>
            </a: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som? </a:t>
            </a:r>
            <a:r>
              <a:rPr kumimoji="0" lang="sk-SK" altLang="sk-SK" sz="2400" b="1" i="0" u="none" strike="noStrike" cap="none" normalizeH="0" baseline="0" dirty="0" smtClean="0">
                <a:ln>
                  <a:noFill/>
                </a:ln>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ČO</a:t>
            </a: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som? Podmet som</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Hlavný vetný člen</a:t>
            </a: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ja som</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Bezo mňa je veta smutná</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Prítomnosť moja je v nej nutná</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Môžem byť aj </a:t>
            </a:r>
            <a:r>
              <a:rPr kumimoji="0" lang="sk-SK" altLang="sk-SK" sz="2400" b="1" i="0" u="none" strike="noStrike" cap="none" normalizeH="0" baseline="0" dirty="0" smtClean="0">
                <a:ln>
                  <a:noFill/>
                </a:ln>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zamlčaný</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Keď som niekde zatúlaný</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Keď sa s kamarátmi spolu do vety zamotám</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Vtedy </a:t>
            </a:r>
            <a:r>
              <a:rPr kumimoji="0" lang="sk-SK" altLang="sk-SK" sz="2400" b="1" i="0" u="none" strike="noStrike" cap="none" normalizeH="0" baseline="0" dirty="0" smtClean="0">
                <a:ln>
                  <a:noFill/>
                </a:ln>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viacnásobný </a:t>
            </a: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sa volám</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Prísudok je môj najlepší kamarát</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sk-SK" altLang="sk-SK"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Vytvárame spolu </a:t>
            </a:r>
            <a:r>
              <a:rPr kumimoji="0" lang="sk-SK" altLang="sk-SK" sz="2400" b="1" i="0" u="none" strike="noStrike" cap="none" normalizeH="0" baseline="0" dirty="0" smtClean="0">
                <a:ln>
                  <a:noFill/>
                </a:ln>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prisudzovací sklad</a:t>
            </a:r>
            <a:endParaRPr kumimoji="0" lang="sk-SK" altLang="sk-SK" sz="2400" b="0" i="0" u="none" strike="noStrike" cap="none" normalizeH="0" baseline="0" dirty="0" smtClean="0">
              <a:ln>
                <a:noFill/>
              </a:ln>
              <a:solidFill>
                <a:schemeClr val="tx1"/>
              </a:solidFill>
              <a:effectLst/>
              <a:latin typeface="Comic Sans MS" panose="030F0702030302020204" pitchFamily="66" charset="0"/>
            </a:endParaRPr>
          </a:p>
        </p:txBody>
      </p:sp>
      <p:sp>
        <p:nvSpPr>
          <p:cNvPr id="10" name="Obdĺžnik 9"/>
          <p:cNvSpPr/>
          <p:nvPr/>
        </p:nvSpPr>
        <p:spPr>
          <a:xfrm>
            <a:off x="4815039" y="212850"/>
            <a:ext cx="2561920" cy="923330"/>
          </a:xfrm>
          <a:prstGeom prst="rect">
            <a:avLst/>
          </a:prstGeom>
          <a:noFill/>
        </p:spPr>
        <p:txBody>
          <a:bodyPr wrap="none" lIns="91440" tIns="45720" rIns="91440" bIns="45720">
            <a:spAutoFit/>
          </a:bodyPr>
          <a:lstStyle/>
          <a:p>
            <a:pPr algn="ctr"/>
            <a:r>
              <a:rPr lang="sk-SK" sz="5400" b="1" dirty="0" smtClean="0">
                <a:ln w="0"/>
                <a:effectLst>
                  <a:outerShdw blurRad="38100" dist="19050" dir="2700000" algn="tl" rotWithShape="0">
                    <a:schemeClr val="dk1">
                      <a:alpha val="40000"/>
                    </a:schemeClr>
                  </a:outerShdw>
                </a:effectLst>
                <a:latin typeface="Comic Sans MS" panose="030F0702030302020204" pitchFamily="66" charset="0"/>
              </a:rPr>
              <a:t>Podmet</a:t>
            </a:r>
            <a:endParaRPr lang="sk-SK" sz="5400" b="1" dirty="0">
              <a:ln w="0"/>
              <a:effectLst>
                <a:outerShdw blurRad="38100" dist="19050" dir="2700000" algn="tl" rotWithShape="0">
                  <a:schemeClr val="dk1">
                    <a:alpha val="40000"/>
                  </a:schemeClr>
                </a:outerShdw>
              </a:effectLst>
              <a:latin typeface="Comic Sans MS" panose="030F0702030302020204" pitchFamily="66" charset="0"/>
            </a:endParaRPr>
          </a:p>
        </p:txBody>
      </p:sp>
    </p:spTree>
    <p:extLst>
      <p:ext uri="{BB962C8B-B14F-4D97-AF65-F5344CB8AC3E}">
        <p14:creationId xmlns="" xmlns:p14="http://schemas.microsoft.com/office/powerpoint/2010/main" val="1268496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7729" y="168450"/>
            <a:ext cx="11285039" cy="1325563"/>
          </a:xfrm>
        </p:spPr>
        <p:txBody>
          <a:bodyPr>
            <a:noAutofit/>
          </a:bodyPr>
          <a:lstStyle/>
          <a:p>
            <a:pPr algn="ctr">
              <a:lnSpc>
                <a:spcPct val="150000"/>
              </a:lnSpc>
            </a:pPr>
            <a:r>
              <a:rPr lang="sk-SK" sz="3200" b="1" dirty="0" smtClean="0">
                <a:latin typeface="Comic Sans MS" panose="030F0702030302020204" pitchFamily="66" charset="0"/>
              </a:rPr>
              <a:t>Z každej vety vyber, kto vykonáva činnosť </a:t>
            </a:r>
            <a:br>
              <a:rPr lang="sk-SK" sz="3200" b="1" dirty="0" smtClean="0">
                <a:latin typeface="Comic Sans MS" panose="030F0702030302020204" pitchFamily="66" charset="0"/>
              </a:rPr>
            </a:br>
            <a:r>
              <a:rPr lang="sk-SK" sz="3200" b="1" dirty="0" smtClean="0">
                <a:latin typeface="Comic Sans MS" panose="030F0702030302020204" pitchFamily="66" charset="0"/>
              </a:rPr>
              <a:t>(otázka KTO? ČO? + sloveso)</a:t>
            </a:r>
            <a:endParaRPr lang="sk-SK" sz="3200" b="1" dirty="0">
              <a:latin typeface="Comic Sans MS" panose="030F0702030302020204" pitchFamily="66" charset="0"/>
            </a:endParaRPr>
          </a:p>
        </p:txBody>
      </p:sp>
      <p:sp>
        <p:nvSpPr>
          <p:cNvPr id="3" name="Zástupný symbol obsahu 2"/>
          <p:cNvSpPr>
            <a:spLocks noGrp="1"/>
          </p:cNvSpPr>
          <p:nvPr>
            <p:ph idx="1"/>
          </p:nvPr>
        </p:nvSpPr>
        <p:spPr>
          <a:xfrm>
            <a:off x="139639" y="1622801"/>
            <a:ext cx="11701220" cy="5113068"/>
          </a:xfrm>
        </p:spPr>
        <p:txBody>
          <a:bodyPr>
            <a:normAutofit fontScale="92500" lnSpcReduction="20000"/>
          </a:bodyPr>
          <a:lstStyle/>
          <a:p>
            <a:pPr marL="0" indent="0" algn="just">
              <a:lnSpc>
                <a:spcPct val="160000"/>
              </a:lnSpc>
              <a:buNone/>
            </a:pPr>
            <a:r>
              <a:rPr lang="sk-SK" dirty="0" smtClean="0">
                <a:latin typeface="Comic Sans MS" panose="030F0702030302020204" pitchFamily="66" charset="0"/>
              </a:rPr>
              <a:t>Fanúšikovia </a:t>
            </a:r>
            <a:r>
              <a:rPr lang="sk-SK" dirty="0">
                <a:latin typeface="Comic Sans MS" panose="030F0702030302020204" pitchFamily="66" charset="0"/>
              </a:rPr>
              <a:t>si prišli na svoje. Zápas </a:t>
            </a:r>
            <a:r>
              <a:rPr lang="sk-SK" dirty="0" smtClean="0">
                <a:latin typeface="Comic Sans MS" panose="030F0702030302020204" pitchFamily="66" charset="0"/>
              </a:rPr>
              <a:t>bol veľmi napínavý. Slováci považovali </a:t>
            </a:r>
            <a:r>
              <a:rPr lang="sk-SK" dirty="0">
                <a:latin typeface="Comic Sans MS" panose="030F0702030302020204" pitchFamily="66" charset="0"/>
              </a:rPr>
              <a:t>našich hráčov za lepších a šikovnejších. Na začiatku zápasu vládlo napätie. </a:t>
            </a:r>
            <a:r>
              <a:rPr lang="sk-SK" dirty="0" smtClean="0">
                <a:latin typeface="Comic Sans MS" panose="030F0702030302020204" pitchFamily="66" charset="0"/>
              </a:rPr>
              <a:t>Hráči </a:t>
            </a:r>
            <a:r>
              <a:rPr lang="sk-SK" dirty="0">
                <a:latin typeface="Comic Sans MS" panose="030F0702030302020204" pitchFamily="66" charset="0"/>
              </a:rPr>
              <a:t>si posúvali puk po celej hracej ploche. Slováci začali strieľať. Táto aktivita sa Čechom nepáčila. Ako prvý dal gól Šatan. Po ňom prišli ešte ďalšie dva góly. Českí hokejisti zabojovali. Do Lacovej brány sa tiež raz dostal puk. Počas večerných správ sa moderátor rozprával s českým reportérom športu. </a:t>
            </a:r>
            <a:r>
              <a:rPr lang="sk-SK" dirty="0" smtClean="0">
                <a:latin typeface="Comic Sans MS" panose="030F0702030302020204" pitchFamily="66" charset="0"/>
              </a:rPr>
              <a:t>Český reportér z</a:t>
            </a:r>
            <a:r>
              <a:rPr lang="sk-SK" dirty="0">
                <a:latin typeface="Comic Sans MS" panose="030F0702030302020204" pitchFamily="66" charset="0"/>
              </a:rPr>
              <a:t> pražského námestia opisoval situáciu. </a:t>
            </a:r>
            <a:r>
              <a:rPr lang="sk-SK" dirty="0" smtClean="0">
                <a:latin typeface="Comic Sans MS" panose="030F0702030302020204" pitchFamily="66" charset="0"/>
              </a:rPr>
              <a:t>Slováci zápas nakoniec vyhrali. Všetci </a:t>
            </a:r>
            <a:r>
              <a:rPr lang="sk-SK" dirty="0">
                <a:latin typeface="Comic Sans MS" panose="030F0702030302020204" pitchFamily="66" charset="0"/>
              </a:rPr>
              <a:t>slovenskí </a:t>
            </a:r>
            <a:r>
              <a:rPr lang="sk-SK" dirty="0" smtClean="0">
                <a:latin typeface="Comic Sans MS" panose="030F0702030302020204" pitchFamily="66" charset="0"/>
              </a:rPr>
              <a:t>fanúšikovia boli </a:t>
            </a:r>
            <a:r>
              <a:rPr lang="sk-SK" dirty="0">
                <a:latin typeface="Comic Sans MS" panose="030F0702030302020204" pitchFamily="66" charset="0"/>
              </a:rPr>
              <a:t>hrdí na našich hokejistov.</a:t>
            </a:r>
          </a:p>
          <a:p>
            <a:pPr marL="0" indent="0" algn="just">
              <a:lnSpc>
                <a:spcPct val="160000"/>
              </a:lnSpc>
              <a:buNone/>
            </a:pPr>
            <a:endParaRPr lang="sk-SK" dirty="0">
              <a:latin typeface="Comic Sans MS" panose="030F0702030302020204" pitchFamily="66" charset="0"/>
            </a:endParaRPr>
          </a:p>
        </p:txBody>
      </p:sp>
      <p:sp>
        <p:nvSpPr>
          <p:cNvPr id="4" name="Šípka doprava 3"/>
          <p:cNvSpPr/>
          <p:nvPr/>
        </p:nvSpPr>
        <p:spPr>
          <a:xfrm>
            <a:off x="10692611" y="6168980"/>
            <a:ext cx="940157" cy="476737"/>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extLst>
      <p:ext uri="{BB962C8B-B14F-4D97-AF65-F5344CB8AC3E}">
        <p14:creationId xmlns="" xmlns:p14="http://schemas.microsoft.com/office/powerpoint/2010/main" val="3450208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7729" y="168450"/>
            <a:ext cx="11285039" cy="1325563"/>
          </a:xfrm>
        </p:spPr>
        <p:txBody>
          <a:bodyPr>
            <a:noAutofit/>
          </a:bodyPr>
          <a:lstStyle/>
          <a:p>
            <a:pPr algn="ctr">
              <a:lnSpc>
                <a:spcPct val="150000"/>
              </a:lnSpc>
            </a:pPr>
            <a:r>
              <a:rPr lang="sk-SK" sz="4000" b="1" dirty="0" smtClean="0">
                <a:latin typeface="Comic Sans MS" panose="030F0702030302020204" pitchFamily="66" charset="0"/>
              </a:rPr>
              <a:t>Napríklad:</a:t>
            </a:r>
            <a:endParaRPr lang="sk-SK" sz="4000" b="1" dirty="0">
              <a:latin typeface="Comic Sans MS" panose="030F0702030302020204" pitchFamily="66" charset="0"/>
            </a:endParaRPr>
          </a:p>
        </p:txBody>
      </p:sp>
      <p:sp>
        <p:nvSpPr>
          <p:cNvPr id="3" name="Zástupný symbol obsahu 2"/>
          <p:cNvSpPr>
            <a:spLocks noGrp="1"/>
          </p:cNvSpPr>
          <p:nvPr>
            <p:ph idx="1"/>
          </p:nvPr>
        </p:nvSpPr>
        <p:spPr>
          <a:xfrm>
            <a:off x="139639" y="1622801"/>
            <a:ext cx="11701220" cy="5113068"/>
          </a:xfrm>
        </p:spPr>
        <p:txBody>
          <a:bodyPr>
            <a:normAutofit/>
          </a:bodyPr>
          <a:lstStyle/>
          <a:p>
            <a:pPr marL="0" indent="0" algn="just">
              <a:lnSpc>
                <a:spcPct val="160000"/>
              </a:lnSpc>
              <a:buNone/>
            </a:pPr>
            <a:r>
              <a:rPr lang="sk-SK" dirty="0" smtClean="0">
                <a:latin typeface="Comic Sans MS" panose="030F0702030302020204" pitchFamily="66" charset="0"/>
              </a:rPr>
              <a:t>Fanúšikovia </a:t>
            </a:r>
            <a:r>
              <a:rPr lang="sk-SK" dirty="0">
                <a:latin typeface="Comic Sans MS" panose="030F0702030302020204" pitchFamily="66" charset="0"/>
              </a:rPr>
              <a:t>si prišli na svoje. </a:t>
            </a:r>
            <a:r>
              <a:rPr lang="sk-SK" dirty="0" smtClean="0">
                <a:latin typeface="Comic Sans MS" panose="030F0702030302020204" pitchFamily="66" charset="0"/>
              </a:rPr>
              <a:t>– </a:t>
            </a:r>
            <a:r>
              <a:rPr lang="sk-SK" dirty="0" smtClean="0">
                <a:solidFill>
                  <a:srgbClr val="FF0000"/>
                </a:solidFill>
                <a:latin typeface="Comic Sans MS" panose="030F0702030302020204" pitchFamily="66" charset="0"/>
              </a:rPr>
              <a:t>KTO? ČO? si prišiel? = FANÚŠIKOVIA</a:t>
            </a:r>
            <a:endParaRPr lang="sk-SK" dirty="0" smtClean="0">
              <a:latin typeface="Comic Sans MS" panose="030F0702030302020204" pitchFamily="66" charset="0"/>
            </a:endParaRPr>
          </a:p>
          <a:p>
            <a:pPr marL="0" indent="0" algn="just">
              <a:lnSpc>
                <a:spcPct val="160000"/>
              </a:lnSpc>
              <a:buNone/>
            </a:pPr>
            <a:r>
              <a:rPr lang="sk-SK" dirty="0" smtClean="0">
                <a:latin typeface="Comic Sans MS" panose="030F0702030302020204" pitchFamily="66" charset="0"/>
              </a:rPr>
              <a:t>Zápas bol veľmi napínavý. – </a:t>
            </a:r>
            <a:r>
              <a:rPr lang="sk-SK" dirty="0" smtClean="0">
                <a:solidFill>
                  <a:srgbClr val="FF0000"/>
                </a:solidFill>
                <a:latin typeface="Comic Sans MS" panose="030F0702030302020204" pitchFamily="66" charset="0"/>
              </a:rPr>
              <a:t>KTO? ČO? bol napínavý? = ZÁPAS</a:t>
            </a:r>
            <a:endParaRPr lang="sk-SK" dirty="0" smtClean="0">
              <a:latin typeface="Comic Sans MS" panose="030F0702030302020204" pitchFamily="66" charset="0"/>
            </a:endParaRPr>
          </a:p>
          <a:p>
            <a:pPr marL="0" indent="0" algn="just">
              <a:lnSpc>
                <a:spcPct val="160000"/>
              </a:lnSpc>
              <a:buNone/>
            </a:pPr>
            <a:r>
              <a:rPr lang="sk-SK" dirty="0" smtClean="0">
                <a:latin typeface="Comic Sans MS" panose="030F0702030302020204" pitchFamily="66" charset="0"/>
              </a:rPr>
              <a:t>Slováci považovali </a:t>
            </a:r>
            <a:r>
              <a:rPr lang="sk-SK" dirty="0">
                <a:latin typeface="Comic Sans MS" panose="030F0702030302020204" pitchFamily="66" charset="0"/>
              </a:rPr>
              <a:t>našich hráčov za lepších a šikovnejších. </a:t>
            </a:r>
            <a:r>
              <a:rPr lang="sk-SK" dirty="0" smtClean="0">
                <a:latin typeface="Comic Sans MS" panose="030F0702030302020204" pitchFamily="66" charset="0"/>
              </a:rPr>
              <a:t>– </a:t>
            </a:r>
            <a:r>
              <a:rPr lang="sk-SK" dirty="0" smtClean="0">
                <a:solidFill>
                  <a:srgbClr val="FF0000"/>
                </a:solidFill>
                <a:latin typeface="Comic Sans MS" panose="030F0702030302020204" pitchFamily="66" charset="0"/>
              </a:rPr>
              <a:t>KTO? ČO? považoval? = SLOVÁCI</a:t>
            </a:r>
            <a:endParaRPr lang="sk-SK" dirty="0">
              <a:latin typeface="Comic Sans MS" panose="030F0702030302020204" pitchFamily="66" charset="0"/>
            </a:endParaRPr>
          </a:p>
        </p:txBody>
      </p:sp>
    </p:spTree>
    <p:extLst>
      <p:ext uri="{BB962C8B-B14F-4D97-AF65-F5344CB8AC3E}">
        <p14:creationId xmlns="" xmlns:p14="http://schemas.microsoft.com/office/powerpoint/2010/main" val="101723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7729" y="168450"/>
            <a:ext cx="11285039" cy="1325563"/>
          </a:xfrm>
        </p:spPr>
        <p:txBody>
          <a:bodyPr>
            <a:noAutofit/>
          </a:bodyPr>
          <a:lstStyle/>
          <a:p>
            <a:pPr algn="ctr">
              <a:lnSpc>
                <a:spcPct val="150000"/>
              </a:lnSpc>
            </a:pPr>
            <a:r>
              <a:rPr lang="sk-SK" b="1" dirty="0" smtClean="0">
                <a:latin typeface="Comic Sans MS" panose="030F0702030302020204" pitchFamily="66" charset="0"/>
              </a:rPr>
              <a:t>KONTROLA</a:t>
            </a:r>
            <a:endParaRPr lang="sk-SK" sz="3200" b="1" dirty="0">
              <a:latin typeface="Comic Sans MS" panose="030F0702030302020204" pitchFamily="66" charset="0"/>
            </a:endParaRPr>
          </a:p>
        </p:txBody>
      </p:sp>
      <p:sp>
        <p:nvSpPr>
          <p:cNvPr id="3" name="Zástupný symbol obsahu 2"/>
          <p:cNvSpPr>
            <a:spLocks noGrp="1"/>
          </p:cNvSpPr>
          <p:nvPr>
            <p:ph idx="1"/>
          </p:nvPr>
        </p:nvSpPr>
        <p:spPr>
          <a:xfrm>
            <a:off x="139639" y="1622801"/>
            <a:ext cx="11701220" cy="5113068"/>
          </a:xfrm>
        </p:spPr>
        <p:txBody>
          <a:bodyPr>
            <a:normAutofit fontScale="92500" lnSpcReduction="20000"/>
          </a:bodyPr>
          <a:lstStyle/>
          <a:p>
            <a:pPr marL="0" indent="0" algn="just">
              <a:lnSpc>
                <a:spcPct val="160000"/>
              </a:lnSpc>
              <a:buNone/>
            </a:pPr>
            <a:r>
              <a:rPr lang="sk-SK" dirty="0" smtClean="0">
                <a:latin typeface="Comic Sans MS" panose="030F0702030302020204" pitchFamily="66" charset="0"/>
              </a:rPr>
              <a:t>Fanúšikovia </a:t>
            </a:r>
            <a:r>
              <a:rPr lang="sk-SK" dirty="0">
                <a:latin typeface="Comic Sans MS" panose="030F0702030302020204" pitchFamily="66" charset="0"/>
              </a:rPr>
              <a:t>si prišli na svoje. Zápas </a:t>
            </a:r>
            <a:r>
              <a:rPr lang="sk-SK" dirty="0" smtClean="0">
                <a:latin typeface="Comic Sans MS" panose="030F0702030302020204" pitchFamily="66" charset="0"/>
              </a:rPr>
              <a:t>bol veľmi napínavý. Slováci považovali </a:t>
            </a:r>
            <a:r>
              <a:rPr lang="sk-SK" dirty="0">
                <a:latin typeface="Comic Sans MS" panose="030F0702030302020204" pitchFamily="66" charset="0"/>
              </a:rPr>
              <a:t>našich hráčov za lepších a šikovnejších. Na začiatku zápasu vládlo napätie. </a:t>
            </a:r>
            <a:r>
              <a:rPr lang="sk-SK" dirty="0" smtClean="0">
                <a:latin typeface="Comic Sans MS" panose="030F0702030302020204" pitchFamily="66" charset="0"/>
              </a:rPr>
              <a:t>Hráči </a:t>
            </a:r>
            <a:r>
              <a:rPr lang="sk-SK" dirty="0">
                <a:latin typeface="Comic Sans MS" panose="030F0702030302020204" pitchFamily="66" charset="0"/>
              </a:rPr>
              <a:t>si posúvali puk po celej hracej ploche. Slováci začali strieľať. Táto aktivita sa Čechom nepáčila. Ako prvý dal gól Šatan. Po ňom prišli ešte ďalšie dva góly. Českí hokejisti zabojovali. Do Lacovej brány sa tiež raz dostal puk. Počas večerných správ sa moderátor rozprával s českým reportérom športu. </a:t>
            </a:r>
            <a:r>
              <a:rPr lang="sk-SK" dirty="0" smtClean="0">
                <a:latin typeface="Comic Sans MS" panose="030F0702030302020204" pitchFamily="66" charset="0"/>
              </a:rPr>
              <a:t>Český reportér z</a:t>
            </a:r>
            <a:r>
              <a:rPr lang="sk-SK" dirty="0">
                <a:latin typeface="Comic Sans MS" panose="030F0702030302020204" pitchFamily="66" charset="0"/>
              </a:rPr>
              <a:t> pražského námestia opisoval situáciu. </a:t>
            </a:r>
            <a:r>
              <a:rPr lang="sk-SK" dirty="0" smtClean="0">
                <a:latin typeface="Comic Sans MS" panose="030F0702030302020204" pitchFamily="66" charset="0"/>
              </a:rPr>
              <a:t>Slováci zápas nakoniec vyhrali. Všetci </a:t>
            </a:r>
            <a:r>
              <a:rPr lang="sk-SK" dirty="0">
                <a:latin typeface="Comic Sans MS" panose="030F0702030302020204" pitchFamily="66" charset="0"/>
              </a:rPr>
              <a:t>slovenskí </a:t>
            </a:r>
            <a:r>
              <a:rPr lang="sk-SK" dirty="0" smtClean="0">
                <a:latin typeface="Comic Sans MS" panose="030F0702030302020204" pitchFamily="66" charset="0"/>
              </a:rPr>
              <a:t>fanúšikovia boli </a:t>
            </a:r>
            <a:r>
              <a:rPr lang="sk-SK" dirty="0">
                <a:latin typeface="Comic Sans MS" panose="030F0702030302020204" pitchFamily="66" charset="0"/>
              </a:rPr>
              <a:t>hrdí na našich hokejistov.</a:t>
            </a:r>
          </a:p>
          <a:p>
            <a:pPr marL="0" indent="0" algn="just">
              <a:lnSpc>
                <a:spcPct val="160000"/>
              </a:lnSpc>
              <a:buNone/>
            </a:pPr>
            <a:endParaRPr lang="sk-SK" dirty="0">
              <a:latin typeface="Comic Sans MS" panose="030F0702030302020204" pitchFamily="66" charset="0"/>
            </a:endParaRPr>
          </a:p>
        </p:txBody>
      </p:sp>
      <p:cxnSp>
        <p:nvCxnSpPr>
          <p:cNvPr id="5" name="Rovná spojnica 4"/>
          <p:cNvCxnSpPr/>
          <p:nvPr/>
        </p:nvCxnSpPr>
        <p:spPr>
          <a:xfrm>
            <a:off x="231820" y="2137893"/>
            <a:ext cx="167425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4840310" y="2137893"/>
            <a:ext cx="91654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Rovná spojnica 8"/>
          <p:cNvCxnSpPr/>
          <p:nvPr/>
        </p:nvCxnSpPr>
        <p:spPr>
          <a:xfrm>
            <a:off x="8974428" y="2137893"/>
            <a:ext cx="109685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Rovná spojnica 10"/>
          <p:cNvCxnSpPr/>
          <p:nvPr/>
        </p:nvCxnSpPr>
        <p:spPr>
          <a:xfrm>
            <a:off x="9566856" y="2715296"/>
            <a:ext cx="826395" cy="214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Rovná spojnica 12"/>
          <p:cNvCxnSpPr/>
          <p:nvPr/>
        </p:nvCxnSpPr>
        <p:spPr>
          <a:xfrm>
            <a:off x="231820" y="3269088"/>
            <a:ext cx="850005" cy="214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Rovná spojnica 17"/>
          <p:cNvCxnSpPr/>
          <p:nvPr/>
        </p:nvCxnSpPr>
        <p:spPr>
          <a:xfrm>
            <a:off x="7336664" y="3269088"/>
            <a:ext cx="103460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Rovná spojnica 19"/>
          <p:cNvCxnSpPr/>
          <p:nvPr/>
        </p:nvCxnSpPr>
        <p:spPr>
          <a:xfrm>
            <a:off x="231820" y="3866992"/>
            <a:ext cx="1146219" cy="214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Rovná spojnica 21"/>
          <p:cNvCxnSpPr/>
          <p:nvPr/>
        </p:nvCxnSpPr>
        <p:spPr>
          <a:xfrm>
            <a:off x="7740203" y="3857443"/>
            <a:ext cx="99167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Rovná spojnica 25"/>
          <p:cNvCxnSpPr/>
          <p:nvPr/>
        </p:nvCxnSpPr>
        <p:spPr>
          <a:xfrm>
            <a:off x="1931831" y="4387403"/>
            <a:ext cx="682580" cy="429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Rovná spojnica 27"/>
          <p:cNvCxnSpPr/>
          <p:nvPr/>
        </p:nvCxnSpPr>
        <p:spPr>
          <a:xfrm>
            <a:off x="3743459" y="4387403"/>
            <a:ext cx="142096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Rovná spojnica 29"/>
          <p:cNvCxnSpPr/>
          <p:nvPr/>
        </p:nvCxnSpPr>
        <p:spPr>
          <a:xfrm>
            <a:off x="1219200" y="4902496"/>
            <a:ext cx="826395" cy="214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Rovná spojnica 32"/>
          <p:cNvCxnSpPr/>
          <p:nvPr/>
        </p:nvCxnSpPr>
        <p:spPr>
          <a:xfrm>
            <a:off x="6690575" y="4902496"/>
            <a:ext cx="168069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Rovná spojnica 34"/>
          <p:cNvCxnSpPr/>
          <p:nvPr/>
        </p:nvCxnSpPr>
        <p:spPr>
          <a:xfrm>
            <a:off x="4230710" y="5467082"/>
            <a:ext cx="142096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Rovná spojnica 35"/>
          <p:cNvCxnSpPr/>
          <p:nvPr/>
        </p:nvCxnSpPr>
        <p:spPr>
          <a:xfrm flipV="1">
            <a:off x="211428" y="6053070"/>
            <a:ext cx="1166611" cy="64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Rovná spojnica 37"/>
          <p:cNvCxnSpPr/>
          <p:nvPr/>
        </p:nvCxnSpPr>
        <p:spPr>
          <a:xfrm>
            <a:off x="8021391" y="6053070"/>
            <a:ext cx="168927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904262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00062"/>
            <a:ext cx="10515600" cy="1325563"/>
          </a:xfrm>
        </p:spPr>
        <p:txBody>
          <a:bodyPr/>
          <a:lstStyle/>
          <a:p>
            <a:pPr algn="ctr"/>
            <a:r>
              <a:rPr lang="sk-SK" b="1" dirty="0" smtClean="0">
                <a:latin typeface="Comic Sans MS" panose="030F0702030302020204" pitchFamily="66" charset="0"/>
              </a:rPr>
              <a:t>PODMET</a:t>
            </a:r>
            <a:endParaRPr lang="sk-SK" b="1" dirty="0">
              <a:latin typeface="Comic Sans MS" panose="030F0702030302020204" pitchFamily="66" charset="0"/>
            </a:endParaRPr>
          </a:p>
        </p:txBody>
      </p:sp>
      <p:sp>
        <p:nvSpPr>
          <p:cNvPr id="3" name="Zástupný symbol obsahu 2"/>
          <p:cNvSpPr>
            <a:spLocks noGrp="1"/>
          </p:cNvSpPr>
          <p:nvPr>
            <p:ph idx="1"/>
          </p:nvPr>
        </p:nvSpPr>
        <p:spPr>
          <a:xfrm>
            <a:off x="838200" y="1453666"/>
            <a:ext cx="10515600" cy="4351338"/>
          </a:xfrm>
        </p:spPr>
        <p:txBody>
          <a:bodyPr>
            <a:noAutofit/>
          </a:bodyPr>
          <a:lstStyle/>
          <a:p>
            <a:pPr algn="just">
              <a:lnSpc>
                <a:spcPct val="150000"/>
              </a:lnSpc>
              <a:buFont typeface="Wingdings" panose="05000000000000000000" pitchFamily="2" charset="2"/>
              <a:buChar char="Ø"/>
            </a:pPr>
            <a:r>
              <a:rPr lang="sk-SK" sz="2400" dirty="0" smtClean="0">
                <a:latin typeface="Comic Sans MS" panose="030F0702030302020204" pitchFamily="66" charset="0"/>
              </a:rPr>
              <a:t> </a:t>
            </a:r>
            <a:r>
              <a:rPr lang="sk-SK" sz="2400" b="1" i="1" dirty="0" smtClean="0">
                <a:latin typeface="Comic Sans MS" panose="030F0702030302020204" pitchFamily="66" charset="0"/>
              </a:rPr>
              <a:t>základný vetný člen</a:t>
            </a:r>
          </a:p>
          <a:p>
            <a:pPr lvl="0" algn="just">
              <a:lnSpc>
                <a:spcPct val="150000"/>
              </a:lnSpc>
              <a:buFont typeface="Wingdings"/>
              <a:buChar char="Ø"/>
            </a:pPr>
            <a:r>
              <a:rPr lang="sk-SK" sz="2400" dirty="0">
                <a:latin typeface="Comic Sans MS" panose="030F0702030302020204" pitchFamily="66" charset="0"/>
              </a:rPr>
              <a:t> </a:t>
            </a:r>
            <a:r>
              <a:rPr lang="sk-SK" sz="2400" b="1" i="1" dirty="0" smtClean="0">
                <a:latin typeface="Comic Sans MS" panose="030F0702030302020204" pitchFamily="66" charset="0"/>
                <a:cs typeface="Arial" charset="0"/>
              </a:rPr>
              <a:t>pomenúva</a:t>
            </a:r>
            <a:r>
              <a:rPr lang="sk-SK" sz="2400" dirty="0" smtClean="0">
                <a:latin typeface="Comic Sans MS" panose="030F0702030302020204" pitchFamily="66" charset="0"/>
                <a:cs typeface="Arial" charset="0"/>
              </a:rPr>
              <a:t> toho, </a:t>
            </a:r>
            <a:r>
              <a:rPr lang="sk-SK" sz="2400" b="1" i="1" dirty="0" smtClean="0">
                <a:latin typeface="Comic Sans MS" panose="030F0702030302020204" pitchFamily="66" charset="0"/>
                <a:cs typeface="Arial" charset="0"/>
              </a:rPr>
              <a:t>kto vykonáva činnosť </a:t>
            </a:r>
            <a:r>
              <a:rPr lang="sk-SK" sz="2400" dirty="0" smtClean="0">
                <a:latin typeface="Comic Sans MS" panose="030F0702030302020204" pitchFamily="66" charset="0"/>
                <a:cs typeface="Arial" charset="0"/>
              </a:rPr>
              <a:t>alebo </a:t>
            </a:r>
            <a:r>
              <a:rPr lang="sk-SK" sz="2400" b="1" i="1" dirty="0" smtClean="0">
                <a:latin typeface="Comic Sans MS" panose="030F0702030302020204" pitchFamily="66" charset="0"/>
                <a:cs typeface="Arial" charset="0"/>
              </a:rPr>
              <a:t>kto má nejakú vlastnosť</a:t>
            </a:r>
          </a:p>
          <a:p>
            <a:pPr lvl="0" algn="just">
              <a:lnSpc>
                <a:spcPct val="150000"/>
              </a:lnSpc>
              <a:buFont typeface="Wingdings"/>
              <a:buChar char="Ø"/>
            </a:pPr>
            <a:r>
              <a:rPr lang="sk-SK" sz="2400" dirty="0" smtClean="0">
                <a:latin typeface="Comic Sans MS" panose="030F0702030302020204" pitchFamily="66" charset="0"/>
                <a:cs typeface="Arial" charset="0"/>
              </a:rPr>
              <a:t> na podmet sa pýtame pádovou otázkou  </a:t>
            </a:r>
            <a:r>
              <a:rPr lang="sk-SK" sz="2400" b="1" i="1" dirty="0" smtClean="0">
                <a:latin typeface="Comic Sans MS" panose="030F0702030302020204" pitchFamily="66" charset="0"/>
                <a:cs typeface="Arial" charset="0"/>
              </a:rPr>
              <a:t>KTO? ČO? </a:t>
            </a:r>
          </a:p>
          <a:p>
            <a:pPr algn="just">
              <a:lnSpc>
                <a:spcPct val="150000"/>
              </a:lnSpc>
              <a:buFont typeface="Wingdings" panose="05000000000000000000" pitchFamily="2" charset="2"/>
              <a:buChar char="Ø"/>
            </a:pPr>
            <a:r>
              <a:rPr lang="sk-SK" sz="2400" dirty="0" smtClean="0">
                <a:latin typeface="Comic Sans MS" panose="030F0702030302020204" pitchFamily="66" charset="0"/>
                <a:cs typeface="Arial" charset="0"/>
              </a:rPr>
              <a:t> s prísudkom tvorí </a:t>
            </a:r>
            <a:r>
              <a:rPr lang="sk-SK" sz="2400" b="1" i="1" dirty="0" smtClean="0">
                <a:latin typeface="Comic Sans MS" panose="030F0702030302020204" pitchFamily="66" charset="0"/>
                <a:cs typeface="Arial" charset="0"/>
              </a:rPr>
              <a:t>prisudzovací sklad</a:t>
            </a:r>
          </a:p>
          <a:p>
            <a:pPr>
              <a:lnSpc>
                <a:spcPct val="150000"/>
              </a:lnSpc>
              <a:buFont typeface="Wingdings" panose="05000000000000000000" pitchFamily="2" charset="2"/>
              <a:buChar char="Ø"/>
            </a:pPr>
            <a:r>
              <a:rPr lang="sk-SK" altLang="sk-SK" sz="2400" b="1" i="1" dirty="0" smtClean="0">
                <a:latin typeface="Comic Sans MS" panose="030F0702030302020204" pitchFamily="66" charset="0"/>
                <a:cs typeface="Arial" charset="0"/>
              </a:rPr>
              <a:t> </a:t>
            </a:r>
            <a:r>
              <a:rPr lang="sk-SK" altLang="sk-SK" sz="2400" dirty="0" smtClean="0">
                <a:latin typeface="Comic Sans MS" panose="030F0702030302020204" pitchFamily="66" charset="0"/>
              </a:rPr>
              <a:t>najčastejšie </a:t>
            </a:r>
            <a:r>
              <a:rPr lang="sk-SK" altLang="sk-SK" sz="2400" b="1" i="1" dirty="0" smtClean="0">
                <a:latin typeface="Comic Sans MS" panose="030F0702030302020204" pitchFamily="66" charset="0"/>
              </a:rPr>
              <a:t>býva vyjadrený podstatným menom</a:t>
            </a:r>
          </a:p>
          <a:p>
            <a:pPr algn="just">
              <a:lnSpc>
                <a:spcPct val="150000"/>
              </a:lnSpc>
              <a:buFont typeface="Wingdings" panose="05000000000000000000" pitchFamily="2" charset="2"/>
              <a:buChar char="Ø"/>
            </a:pPr>
            <a:r>
              <a:rPr lang="sk-SK" altLang="sk-SK" sz="2400" dirty="0" smtClean="0">
                <a:latin typeface="Comic Sans MS" panose="030F0702030302020204" pitchFamily="66" charset="0"/>
              </a:rPr>
              <a:t> </a:t>
            </a:r>
            <a:r>
              <a:rPr lang="sk-SK" altLang="sk-SK" sz="2400" b="1" i="1" dirty="0" smtClean="0">
                <a:latin typeface="Comic Sans MS" panose="030F0702030302020204" pitchFamily="66" charset="0"/>
              </a:rPr>
              <a:t>môže byť vyjadrený </a:t>
            </a:r>
            <a:r>
              <a:rPr lang="sk-SK" altLang="sk-SK" sz="2400" dirty="0" smtClean="0">
                <a:latin typeface="Comic Sans MS" panose="030F0702030302020204" pitchFamily="66" charset="0"/>
              </a:rPr>
              <a:t>aj: </a:t>
            </a:r>
            <a:r>
              <a:rPr lang="sk-SK" altLang="sk-SK" sz="2400" b="1" i="1" dirty="0" smtClean="0">
                <a:latin typeface="Comic Sans MS" panose="030F0702030302020204" pitchFamily="66" charset="0"/>
              </a:rPr>
              <a:t>zámenom, číslovkou, prídavným menom, slovesom v neurčitku</a:t>
            </a:r>
          </a:p>
        </p:txBody>
      </p:sp>
    </p:spTree>
    <p:extLst>
      <p:ext uri="{BB962C8B-B14F-4D97-AF65-F5344CB8AC3E}">
        <p14:creationId xmlns="" xmlns:p14="http://schemas.microsoft.com/office/powerpoint/2010/main" val="1760586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00062"/>
            <a:ext cx="10515600" cy="1325563"/>
          </a:xfrm>
        </p:spPr>
        <p:txBody>
          <a:bodyPr/>
          <a:lstStyle/>
          <a:p>
            <a:pPr algn="ctr"/>
            <a:r>
              <a:rPr lang="sk-SK" b="1" dirty="0" smtClean="0">
                <a:latin typeface="Comic Sans MS" panose="030F0702030302020204" pitchFamily="66" charset="0"/>
              </a:rPr>
              <a:t>PODMET</a:t>
            </a:r>
            <a:endParaRPr lang="sk-SK" b="1" dirty="0">
              <a:latin typeface="Comic Sans MS" panose="030F0702030302020204" pitchFamily="66" charset="0"/>
            </a:endParaRPr>
          </a:p>
        </p:txBody>
      </p:sp>
      <p:sp>
        <p:nvSpPr>
          <p:cNvPr id="3" name="Zástupný symbol obsahu 2"/>
          <p:cNvSpPr>
            <a:spLocks noGrp="1"/>
          </p:cNvSpPr>
          <p:nvPr>
            <p:ph idx="1"/>
          </p:nvPr>
        </p:nvSpPr>
        <p:spPr>
          <a:xfrm>
            <a:off x="1018505" y="1415028"/>
            <a:ext cx="10515600" cy="4351338"/>
          </a:xfrm>
        </p:spPr>
        <p:txBody>
          <a:bodyPr>
            <a:noAutofit/>
          </a:bodyPr>
          <a:lstStyle/>
          <a:p>
            <a:pPr algn="just">
              <a:lnSpc>
                <a:spcPct val="150000"/>
              </a:lnSpc>
              <a:buFont typeface="Wingdings" panose="05000000000000000000" pitchFamily="2" charset="2"/>
              <a:buChar char="Ø"/>
            </a:pPr>
            <a:r>
              <a:rPr lang="sk-SK" sz="2400" dirty="0" smtClean="0">
                <a:latin typeface="Comic Sans MS" panose="030F0702030302020204" pitchFamily="66" charset="0"/>
              </a:rPr>
              <a:t> môže byť: </a:t>
            </a:r>
          </a:p>
          <a:p>
            <a:pPr marL="914400" lvl="1" indent="-457200" algn="just">
              <a:lnSpc>
                <a:spcPct val="150000"/>
              </a:lnSpc>
              <a:buFont typeface="+mj-lt"/>
              <a:buAutoNum type="arabicPeriod"/>
            </a:pPr>
            <a:r>
              <a:rPr lang="sk-SK" altLang="sk-SK" dirty="0">
                <a:latin typeface="Comic Sans MS" panose="030F0702030302020204" pitchFamily="66" charset="0"/>
              </a:rPr>
              <a:t> </a:t>
            </a:r>
            <a:r>
              <a:rPr lang="sk-SK" altLang="sk-SK" b="1" u="sng" dirty="0" smtClean="0">
                <a:latin typeface="Comic Sans MS" panose="030F0702030302020204" pitchFamily="66" charset="0"/>
              </a:rPr>
              <a:t>vyjadrený</a:t>
            </a:r>
            <a:r>
              <a:rPr lang="sk-SK" altLang="sk-SK" dirty="0" smtClean="0">
                <a:latin typeface="Comic Sans MS" panose="030F0702030302020204" pitchFamily="66" charset="0"/>
              </a:rPr>
              <a:t> – je priamo vo vete napísaný / pomenovaný</a:t>
            </a:r>
          </a:p>
          <a:p>
            <a:pPr marL="1828800" lvl="3" indent="-457200" algn="just">
              <a:lnSpc>
                <a:spcPct val="150000"/>
              </a:lnSpc>
              <a:buFont typeface="+mj-lt"/>
              <a:buAutoNum type="alphaUcPeriod"/>
            </a:pPr>
            <a:r>
              <a:rPr lang="sk-SK" altLang="sk-SK" sz="2000" dirty="0">
                <a:latin typeface="Comic Sans MS" panose="030F0702030302020204" pitchFamily="66" charset="0"/>
              </a:rPr>
              <a:t> </a:t>
            </a:r>
            <a:r>
              <a:rPr lang="sk-SK" altLang="sk-SK" sz="2000" b="1" i="1" dirty="0" smtClean="0">
                <a:latin typeface="Comic Sans MS" panose="030F0702030302020204" pitchFamily="66" charset="0"/>
              </a:rPr>
              <a:t>podstatné meno</a:t>
            </a:r>
            <a:r>
              <a:rPr lang="sk-SK" altLang="sk-SK" sz="2000" dirty="0" smtClean="0">
                <a:latin typeface="Comic Sans MS" panose="030F0702030302020204" pitchFamily="66" charset="0"/>
              </a:rPr>
              <a:t>: </a:t>
            </a:r>
            <a:r>
              <a:rPr lang="sk-SK" altLang="sk-SK" sz="2000" b="1" u="sng" dirty="0" smtClean="0">
                <a:latin typeface="Comic Sans MS" panose="030F0702030302020204" pitchFamily="66" charset="0"/>
              </a:rPr>
              <a:t>Motýľ</a:t>
            </a:r>
            <a:r>
              <a:rPr lang="sk-SK" altLang="sk-SK" sz="2000" dirty="0" smtClean="0">
                <a:latin typeface="Comic Sans MS" panose="030F0702030302020204" pitchFamily="66" charset="0"/>
              </a:rPr>
              <a:t> lieta po lúke. </a:t>
            </a:r>
          </a:p>
          <a:p>
            <a:pPr marL="1828800" lvl="3" indent="-457200" algn="just">
              <a:lnSpc>
                <a:spcPct val="150000"/>
              </a:lnSpc>
              <a:buFont typeface="+mj-lt"/>
              <a:buAutoNum type="alphaUcPeriod"/>
            </a:pPr>
            <a:r>
              <a:rPr lang="sk-SK" altLang="sk-SK" sz="2000" dirty="0">
                <a:latin typeface="Comic Sans MS" panose="030F0702030302020204" pitchFamily="66" charset="0"/>
              </a:rPr>
              <a:t> </a:t>
            </a:r>
            <a:r>
              <a:rPr lang="sk-SK" altLang="sk-SK" sz="2000" b="1" i="1" dirty="0" smtClean="0">
                <a:latin typeface="Comic Sans MS" panose="030F0702030302020204" pitchFamily="66" charset="0"/>
              </a:rPr>
              <a:t>prídavné meno</a:t>
            </a:r>
            <a:r>
              <a:rPr lang="sk-SK" altLang="sk-SK" sz="2000" dirty="0" smtClean="0">
                <a:latin typeface="Comic Sans MS" panose="030F0702030302020204" pitchFamily="66" charset="0"/>
              </a:rPr>
              <a:t>: </a:t>
            </a:r>
            <a:r>
              <a:rPr lang="sk-SK" altLang="sk-SK" sz="2000" b="1" u="sng" dirty="0" smtClean="0">
                <a:latin typeface="Comic Sans MS" panose="030F0702030302020204" pitchFamily="66" charset="0"/>
              </a:rPr>
              <a:t>Hlavný</a:t>
            </a:r>
            <a:r>
              <a:rPr lang="sk-SK" altLang="sk-SK" sz="2000" dirty="0" smtClean="0">
                <a:latin typeface="Comic Sans MS" panose="030F0702030302020204" pitchFamily="66" charset="0"/>
              </a:rPr>
              <a:t> doniesol účet. </a:t>
            </a:r>
          </a:p>
          <a:p>
            <a:pPr marL="1828800" lvl="3" indent="-457200" algn="just">
              <a:lnSpc>
                <a:spcPct val="150000"/>
              </a:lnSpc>
              <a:buFont typeface="+mj-lt"/>
              <a:buAutoNum type="alphaUcPeriod"/>
            </a:pPr>
            <a:r>
              <a:rPr lang="sk-SK" altLang="sk-SK" sz="2000" dirty="0">
                <a:latin typeface="Comic Sans MS" panose="030F0702030302020204" pitchFamily="66" charset="0"/>
              </a:rPr>
              <a:t> </a:t>
            </a:r>
            <a:r>
              <a:rPr lang="sk-SK" altLang="sk-SK" sz="2000" b="1" i="1" dirty="0" smtClean="0">
                <a:latin typeface="Comic Sans MS" panose="030F0702030302020204" pitchFamily="66" charset="0"/>
              </a:rPr>
              <a:t>zámeno</a:t>
            </a:r>
            <a:r>
              <a:rPr lang="sk-SK" altLang="sk-SK" sz="2000" dirty="0" smtClean="0">
                <a:latin typeface="Comic Sans MS" panose="030F0702030302020204" pitchFamily="66" charset="0"/>
              </a:rPr>
              <a:t>: </a:t>
            </a:r>
            <a:r>
              <a:rPr lang="sk-SK" altLang="sk-SK" sz="2000" b="1" u="sng" dirty="0" smtClean="0">
                <a:latin typeface="Comic Sans MS" panose="030F0702030302020204" pitchFamily="66" charset="0"/>
              </a:rPr>
              <a:t>Ona</a:t>
            </a:r>
            <a:r>
              <a:rPr lang="sk-SK" altLang="sk-SK" sz="2000" dirty="0" smtClean="0">
                <a:latin typeface="Comic Sans MS" panose="030F0702030302020204" pitchFamily="66" charset="0"/>
              </a:rPr>
              <a:t> je nešťastná. </a:t>
            </a:r>
          </a:p>
          <a:p>
            <a:pPr marL="914400" lvl="1" indent="-457200" algn="just">
              <a:lnSpc>
                <a:spcPct val="150000"/>
              </a:lnSpc>
              <a:buFont typeface="+mj-lt"/>
              <a:buAutoNum type="arabicPeriod"/>
            </a:pPr>
            <a:r>
              <a:rPr lang="sk-SK" altLang="sk-SK" dirty="0">
                <a:latin typeface="Comic Sans MS" panose="030F0702030302020204" pitchFamily="66" charset="0"/>
              </a:rPr>
              <a:t> </a:t>
            </a:r>
            <a:r>
              <a:rPr lang="sk-SK" altLang="sk-SK" b="1" u="sng" dirty="0" smtClean="0">
                <a:latin typeface="Comic Sans MS" panose="030F0702030302020204" pitchFamily="66" charset="0"/>
              </a:rPr>
              <a:t>nevyjadrený</a:t>
            </a:r>
            <a:r>
              <a:rPr lang="sk-SK" altLang="sk-SK" dirty="0" smtClean="0">
                <a:latin typeface="Comic Sans MS" panose="030F0702030302020204" pitchFamily="66" charset="0"/>
              </a:rPr>
              <a:t> – je vo vete prítomný, ale nie je priamo napísaný</a:t>
            </a:r>
            <a:endParaRPr lang="sk-SK" altLang="sk-SK" sz="2000" dirty="0">
              <a:latin typeface="Comic Sans MS" panose="030F0702030302020204" pitchFamily="66" charset="0"/>
            </a:endParaRPr>
          </a:p>
          <a:p>
            <a:pPr marL="457200" lvl="1" indent="0" algn="just">
              <a:lnSpc>
                <a:spcPct val="150000"/>
              </a:lnSpc>
              <a:buNone/>
            </a:pPr>
            <a:r>
              <a:rPr lang="sk-SK" altLang="sk-SK" sz="2000" dirty="0" smtClean="0">
                <a:latin typeface="Comic Sans MS" panose="030F0702030302020204" pitchFamily="66" charset="0"/>
              </a:rPr>
              <a:t>	- Prišiel domov neskoro. (KTO? ČO? prišiel?) = ON</a:t>
            </a:r>
          </a:p>
          <a:p>
            <a:pPr marL="457200" lvl="1" indent="0" algn="just">
              <a:lnSpc>
                <a:spcPct val="150000"/>
              </a:lnSpc>
              <a:buNone/>
            </a:pPr>
            <a:r>
              <a:rPr lang="sk-SK" altLang="sk-SK" sz="2000" dirty="0">
                <a:latin typeface="Comic Sans MS" panose="030F0702030302020204" pitchFamily="66" charset="0"/>
              </a:rPr>
              <a:t>	</a:t>
            </a:r>
            <a:r>
              <a:rPr lang="sk-SK" altLang="sk-SK" sz="2000" dirty="0" smtClean="0">
                <a:latin typeface="Comic Sans MS" panose="030F0702030302020204" pitchFamily="66" charset="0"/>
              </a:rPr>
              <a:t>- Vyrovnali sme sa im. (KTO? ČO? sa vyrovnal?) = MY</a:t>
            </a:r>
            <a:endParaRPr lang="sk-SK" altLang="sk-SK" dirty="0" smtClean="0">
              <a:latin typeface="Comic Sans MS" panose="030F0702030302020204" pitchFamily="66" charset="0"/>
            </a:endParaRPr>
          </a:p>
        </p:txBody>
      </p:sp>
    </p:spTree>
    <p:extLst>
      <p:ext uri="{BB962C8B-B14F-4D97-AF65-F5344CB8AC3E}">
        <p14:creationId xmlns="" xmlns:p14="http://schemas.microsoft.com/office/powerpoint/2010/main" val="4138605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00062"/>
            <a:ext cx="10515600" cy="1325563"/>
          </a:xfrm>
        </p:spPr>
        <p:txBody>
          <a:bodyPr/>
          <a:lstStyle/>
          <a:p>
            <a:pPr algn="ctr"/>
            <a:r>
              <a:rPr lang="sk-SK" b="1" dirty="0" smtClean="0">
                <a:latin typeface="Comic Sans MS" panose="030F0702030302020204" pitchFamily="66" charset="0"/>
              </a:rPr>
              <a:t>PODMET</a:t>
            </a:r>
            <a:endParaRPr lang="sk-SK" b="1" dirty="0">
              <a:latin typeface="Comic Sans MS" panose="030F0702030302020204" pitchFamily="66" charset="0"/>
            </a:endParaRPr>
          </a:p>
        </p:txBody>
      </p:sp>
      <p:sp>
        <p:nvSpPr>
          <p:cNvPr id="3" name="Zástupný symbol obsahu 2"/>
          <p:cNvSpPr>
            <a:spLocks noGrp="1"/>
          </p:cNvSpPr>
          <p:nvPr>
            <p:ph idx="1"/>
          </p:nvPr>
        </p:nvSpPr>
        <p:spPr>
          <a:xfrm>
            <a:off x="1005626" y="1825625"/>
            <a:ext cx="10515600" cy="3659248"/>
          </a:xfrm>
        </p:spPr>
        <p:txBody>
          <a:bodyPr>
            <a:noAutofit/>
          </a:bodyPr>
          <a:lstStyle/>
          <a:p>
            <a:pPr algn="just">
              <a:lnSpc>
                <a:spcPct val="150000"/>
              </a:lnSpc>
              <a:buFont typeface="Wingdings" panose="05000000000000000000" pitchFamily="2" charset="2"/>
              <a:buChar char="Ø"/>
            </a:pPr>
            <a:r>
              <a:rPr lang="sk-SK" sz="2400" dirty="0" smtClean="0">
                <a:latin typeface="Comic Sans MS" panose="030F0702030302020204" pitchFamily="66" charset="0"/>
              </a:rPr>
              <a:t> môže byť: </a:t>
            </a:r>
          </a:p>
          <a:p>
            <a:pPr marL="914400" lvl="1" indent="-457200" algn="just">
              <a:lnSpc>
                <a:spcPct val="150000"/>
              </a:lnSpc>
              <a:buFont typeface="+mj-lt"/>
              <a:buAutoNum type="arabicPeriod"/>
            </a:pPr>
            <a:r>
              <a:rPr lang="sk-SK" altLang="sk-SK" dirty="0">
                <a:latin typeface="Comic Sans MS" panose="030F0702030302020204" pitchFamily="66" charset="0"/>
              </a:rPr>
              <a:t> </a:t>
            </a:r>
            <a:r>
              <a:rPr lang="sk-SK" altLang="sk-SK" b="1" u="sng" dirty="0" smtClean="0">
                <a:latin typeface="Comic Sans MS" panose="030F0702030302020204" pitchFamily="66" charset="0"/>
              </a:rPr>
              <a:t>jednoduchý</a:t>
            </a:r>
            <a:r>
              <a:rPr lang="sk-SK" altLang="sk-SK" dirty="0" smtClean="0">
                <a:latin typeface="Comic Sans MS" panose="030F0702030302020204" pitchFamily="66" charset="0"/>
              </a:rPr>
              <a:t> – </a:t>
            </a:r>
            <a:r>
              <a:rPr lang="sk-SK" altLang="sk-SK" dirty="0" smtClean="0">
                <a:solidFill>
                  <a:srgbClr val="FF0000"/>
                </a:solidFill>
                <a:latin typeface="Comic Sans MS" panose="030F0702030302020204" pitchFamily="66" charset="0"/>
              </a:rPr>
              <a:t>Dieťa</a:t>
            </a:r>
            <a:r>
              <a:rPr lang="sk-SK" altLang="sk-SK" dirty="0" smtClean="0">
                <a:latin typeface="Comic Sans MS" panose="030F0702030302020204" pitchFamily="66" charset="0"/>
              </a:rPr>
              <a:t> plače. </a:t>
            </a:r>
            <a:r>
              <a:rPr lang="sk-SK" altLang="sk-SK" dirty="0" smtClean="0">
                <a:solidFill>
                  <a:srgbClr val="FF0000"/>
                </a:solidFill>
                <a:latin typeface="Comic Sans MS" panose="030F0702030302020204" pitchFamily="66" charset="0"/>
              </a:rPr>
              <a:t>Mama</a:t>
            </a:r>
            <a:r>
              <a:rPr lang="sk-SK" altLang="sk-SK" dirty="0" smtClean="0">
                <a:latin typeface="Comic Sans MS" panose="030F0702030302020204" pitchFamily="66" charset="0"/>
              </a:rPr>
              <a:t> varí. </a:t>
            </a:r>
            <a:r>
              <a:rPr lang="sk-SK" altLang="sk-SK" dirty="0" smtClean="0">
                <a:solidFill>
                  <a:srgbClr val="FF0000"/>
                </a:solidFill>
                <a:latin typeface="Comic Sans MS" panose="030F0702030302020204" pitchFamily="66" charset="0"/>
              </a:rPr>
              <a:t>Žiak</a:t>
            </a:r>
            <a:r>
              <a:rPr lang="sk-SK" altLang="sk-SK" dirty="0" smtClean="0">
                <a:latin typeface="Comic Sans MS" panose="030F0702030302020204" pitchFamily="66" charset="0"/>
              </a:rPr>
              <a:t> číta. </a:t>
            </a:r>
            <a:r>
              <a:rPr lang="sk-SK" altLang="sk-SK" dirty="0" smtClean="0">
                <a:solidFill>
                  <a:srgbClr val="FF0000"/>
                </a:solidFill>
                <a:latin typeface="Comic Sans MS" panose="030F0702030302020204" pitchFamily="66" charset="0"/>
              </a:rPr>
              <a:t>Dievča</a:t>
            </a:r>
            <a:r>
              <a:rPr lang="sk-SK" altLang="sk-SK" dirty="0" smtClean="0">
                <a:latin typeface="Comic Sans MS" panose="030F0702030302020204" pitchFamily="66" charset="0"/>
              </a:rPr>
              <a:t> sa usmialo. </a:t>
            </a:r>
            <a:r>
              <a:rPr lang="sk-SK" altLang="sk-SK" dirty="0" smtClean="0">
                <a:solidFill>
                  <a:srgbClr val="FF0000"/>
                </a:solidFill>
                <a:latin typeface="Comic Sans MS" panose="030F0702030302020204" pitchFamily="66" charset="0"/>
              </a:rPr>
              <a:t>Žabka</a:t>
            </a:r>
            <a:r>
              <a:rPr lang="sk-SK" altLang="sk-SK" dirty="0" smtClean="0">
                <a:latin typeface="Comic Sans MS" panose="030F0702030302020204" pitchFamily="66" charset="0"/>
              </a:rPr>
              <a:t> skočila. </a:t>
            </a:r>
            <a:endParaRPr lang="sk-SK" altLang="sk-SK" b="1" u="sng" dirty="0" smtClean="0">
              <a:latin typeface="Comic Sans MS" panose="030F0702030302020204" pitchFamily="66" charset="0"/>
            </a:endParaRPr>
          </a:p>
          <a:p>
            <a:pPr marL="914400" lvl="1" indent="-457200" algn="just">
              <a:lnSpc>
                <a:spcPct val="150000"/>
              </a:lnSpc>
              <a:buFont typeface="+mj-lt"/>
              <a:buAutoNum type="arabicPeriod"/>
            </a:pPr>
            <a:r>
              <a:rPr lang="sk-SK" altLang="sk-SK" dirty="0">
                <a:latin typeface="Comic Sans MS" panose="030F0702030302020204" pitchFamily="66" charset="0"/>
              </a:rPr>
              <a:t> </a:t>
            </a:r>
            <a:r>
              <a:rPr lang="sk-SK" altLang="sk-SK" b="1" u="sng" dirty="0" smtClean="0">
                <a:latin typeface="Comic Sans MS" panose="030F0702030302020204" pitchFamily="66" charset="0"/>
              </a:rPr>
              <a:t>rozvitý</a:t>
            </a:r>
            <a:r>
              <a:rPr lang="sk-SK" altLang="sk-SK" b="1" dirty="0" smtClean="0">
                <a:latin typeface="Comic Sans MS" panose="030F0702030302020204" pitchFamily="66" charset="0"/>
              </a:rPr>
              <a:t> </a:t>
            </a:r>
            <a:r>
              <a:rPr lang="sk-SK" altLang="sk-SK" dirty="0" smtClean="0">
                <a:latin typeface="Comic Sans MS" panose="030F0702030302020204" pitchFamily="66" charset="0"/>
              </a:rPr>
              <a:t>– </a:t>
            </a:r>
            <a:r>
              <a:rPr lang="sk-SK" altLang="sk-SK" dirty="0" smtClean="0">
                <a:solidFill>
                  <a:srgbClr val="FF0000"/>
                </a:solidFill>
                <a:latin typeface="Comic Sans MS" panose="030F0702030302020204" pitchFamily="66" charset="0"/>
              </a:rPr>
              <a:t>Malé dieťa </a:t>
            </a:r>
            <a:r>
              <a:rPr lang="sk-SK" altLang="sk-SK" dirty="0" smtClean="0">
                <a:latin typeface="Comic Sans MS" panose="030F0702030302020204" pitchFamily="66" charset="0"/>
              </a:rPr>
              <a:t>plače. </a:t>
            </a:r>
            <a:r>
              <a:rPr lang="sk-SK" altLang="sk-SK" dirty="0" smtClean="0">
                <a:solidFill>
                  <a:srgbClr val="FF0000"/>
                </a:solidFill>
                <a:latin typeface="Comic Sans MS" panose="030F0702030302020204" pitchFamily="66" charset="0"/>
              </a:rPr>
              <a:t>Usilovná mama </a:t>
            </a:r>
            <a:r>
              <a:rPr lang="sk-SK" altLang="sk-SK" dirty="0" smtClean="0">
                <a:latin typeface="Comic Sans MS" panose="030F0702030302020204" pitchFamily="66" charset="0"/>
              </a:rPr>
              <a:t>varí. </a:t>
            </a:r>
            <a:r>
              <a:rPr lang="sk-SK" altLang="sk-SK" dirty="0" smtClean="0">
                <a:solidFill>
                  <a:srgbClr val="FF0000"/>
                </a:solidFill>
                <a:latin typeface="Comic Sans MS" panose="030F0702030302020204" pitchFamily="66" charset="0"/>
              </a:rPr>
              <a:t>Svedomitý žiak </a:t>
            </a:r>
            <a:r>
              <a:rPr lang="sk-SK" altLang="sk-SK" dirty="0" smtClean="0">
                <a:latin typeface="Comic Sans MS" panose="030F0702030302020204" pitchFamily="66" charset="0"/>
              </a:rPr>
              <a:t>číta. </a:t>
            </a:r>
            <a:r>
              <a:rPr lang="sk-SK" altLang="sk-SK" dirty="0" smtClean="0">
                <a:solidFill>
                  <a:srgbClr val="FF0000"/>
                </a:solidFill>
                <a:latin typeface="Comic Sans MS" panose="030F0702030302020204" pitchFamily="66" charset="0"/>
              </a:rPr>
              <a:t>Veselé dievča </a:t>
            </a:r>
            <a:r>
              <a:rPr lang="sk-SK" altLang="sk-SK" dirty="0" smtClean="0">
                <a:latin typeface="Comic Sans MS" panose="030F0702030302020204" pitchFamily="66" charset="0"/>
              </a:rPr>
              <a:t>sa usmialo. </a:t>
            </a:r>
            <a:r>
              <a:rPr lang="sk-SK" altLang="sk-SK" dirty="0" smtClean="0">
                <a:solidFill>
                  <a:srgbClr val="FF0000"/>
                </a:solidFill>
                <a:latin typeface="Comic Sans MS" panose="030F0702030302020204" pitchFamily="66" charset="0"/>
              </a:rPr>
              <a:t>Zelená žabka </a:t>
            </a:r>
            <a:r>
              <a:rPr lang="sk-SK" altLang="sk-SK" dirty="0" smtClean="0">
                <a:latin typeface="Comic Sans MS" panose="030F0702030302020204" pitchFamily="66" charset="0"/>
              </a:rPr>
              <a:t>skočila. </a:t>
            </a:r>
          </a:p>
        </p:txBody>
      </p:sp>
    </p:spTree>
    <p:extLst>
      <p:ext uri="{BB962C8B-B14F-4D97-AF65-F5344CB8AC3E}">
        <p14:creationId xmlns="" xmlns:p14="http://schemas.microsoft.com/office/powerpoint/2010/main" val="2121723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7729" y="168450"/>
            <a:ext cx="11285039" cy="1325563"/>
          </a:xfrm>
        </p:spPr>
        <p:txBody>
          <a:bodyPr>
            <a:noAutofit/>
          </a:bodyPr>
          <a:lstStyle/>
          <a:p>
            <a:pPr algn="ctr">
              <a:lnSpc>
                <a:spcPct val="150000"/>
              </a:lnSpc>
            </a:pPr>
            <a:r>
              <a:rPr lang="sk-SK" sz="3200" b="1" dirty="0" smtClean="0">
                <a:latin typeface="Comic Sans MS" panose="030F0702030302020204" pitchFamily="66" charset="0"/>
              </a:rPr>
              <a:t>Vyhľadaj vo vetách podmet a urč, akým slovným druhom je vyjadrený. </a:t>
            </a:r>
            <a:endParaRPr lang="sk-SK" sz="2000" b="1" dirty="0">
              <a:latin typeface="Comic Sans MS" panose="030F0702030302020204" pitchFamily="66" charset="0"/>
            </a:endParaRPr>
          </a:p>
        </p:txBody>
      </p:sp>
      <p:sp>
        <p:nvSpPr>
          <p:cNvPr id="3" name="Zástupný symbol obsahu 2"/>
          <p:cNvSpPr>
            <a:spLocks noGrp="1"/>
          </p:cNvSpPr>
          <p:nvPr>
            <p:ph idx="1"/>
          </p:nvPr>
        </p:nvSpPr>
        <p:spPr>
          <a:xfrm>
            <a:off x="347729" y="1622801"/>
            <a:ext cx="11681139" cy="5113068"/>
          </a:xfrm>
        </p:spPr>
        <p:txBody>
          <a:bodyPr numCol="2">
            <a:normAutofit fontScale="92500" lnSpcReduction="10000"/>
          </a:bodyPr>
          <a:lstStyle/>
          <a:p>
            <a:pPr algn="just">
              <a:lnSpc>
                <a:spcPct val="160000"/>
              </a:lnSpc>
              <a:buFont typeface="Wingdings" panose="05000000000000000000" pitchFamily="2" charset="2"/>
              <a:buChar char="Ø"/>
            </a:pPr>
            <a:r>
              <a:rPr lang="sk-SK" dirty="0" smtClean="0">
                <a:latin typeface="Comic Sans MS" panose="030F0702030302020204" pitchFamily="66" charset="0"/>
              </a:rPr>
              <a:t> Včera mi volala Lucia.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Vták si sadol na konár.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Veselí sa vracali domov.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Po stene liezol čierny pavúk.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Naši s autom zastavili </a:t>
            </a:r>
          </a:p>
          <a:p>
            <a:pPr marL="0" indent="0" algn="just">
              <a:lnSpc>
                <a:spcPct val="160000"/>
              </a:lnSpc>
              <a:buNone/>
            </a:pPr>
            <a:r>
              <a:rPr lang="sk-SK" dirty="0" smtClean="0">
                <a:latin typeface="Comic Sans MS" panose="030F0702030302020204" pitchFamily="66" charset="0"/>
              </a:rPr>
              <a:t>pred prechodom pre chodcov.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Školský zvonec straší študentov.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Tomáš neveril jeho slovám.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Títo odišli skôr.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Sýty hladnému neverí.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Páči sa mi vaša škola.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Čítanie je ťažká práca. </a:t>
            </a:r>
          </a:p>
          <a:p>
            <a:pPr algn="just">
              <a:lnSpc>
                <a:spcPct val="160000"/>
              </a:lnSpc>
              <a:buFont typeface="Wingdings" panose="05000000000000000000" pitchFamily="2" charset="2"/>
              <a:buChar char="Ø"/>
            </a:pPr>
            <a:r>
              <a:rPr lang="sk-SK" dirty="0" smtClean="0">
                <a:latin typeface="Comic Sans MS" panose="030F0702030302020204" pitchFamily="66" charset="0"/>
              </a:rPr>
              <a:t> Priniesla Zuzka tie knihy? </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Oni to určite nevedia!</a:t>
            </a:r>
          </a:p>
        </p:txBody>
      </p:sp>
    </p:spTree>
    <p:extLst>
      <p:ext uri="{BB962C8B-B14F-4D97-AF65-F5344CB8AC3E}">
        <p14:creationId xmlns="" xmlns:p14="http://schemas.microsoft.com/office/powerpoint/2010/main" val="3449444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47729" y="0"/>
            <a:ext cx="11285039" cy="1325563"/>
          </a:xfrm>
        </p:spPr>
        <p:txBody>
          <a:bodyPr>
            <a:noAutofit/>
          </a:bodyPr>
          <a:lstStyle/>
          <a:p>
            <a:pPr algn="ctr">
              <a:lnSpc>
                <a:spcPct val="150000"/>
              </a:lnSpc>
            </a:pPr>
            <a:r>
              <a:rPr lang="sk-SK" b="1" dirty="0" smtClean="0">
                <a:latin typeface="Comic Sans MS" panose="030F0702030302020204" pitchFamily="66" charset="0"/>
              </a:rPr>
              <a:t>KONTROLA</a:t>
            </a:r>
            <a:endParaRPr lang="sk-SK" sz="3200" b="1" dirty="0">
              <a:latin typeface="Comic Sans MS" panose="030F0702030302020204" pitchFamily="66" charset="0"/>
            </a:endParaRPr>
          </a:p>
        </p:txBody>
      </p:sp>
      <p:sp>
        <p:nvSpPr>
          <p:cNvPr id="3" name="Zástupný symbol obsahu 2"/>
          <p:cNvSpPr>
            <a:spLocks noGrp="1"/>
          </p:cNvSpPr>
          <p:nvPr>
            <p:ph idx="1"/>
          </p:nvPr>
        </p:nvSpPr>
        <p:spPr>
          <a:xfrm>
            <a:off x="347729" y="1416676"/>
            <a:ext cx="11681139" cy="5319193"/>
          </a:xfrm>
        </p:spPr>
        <p:txBody>
          <a:bodyPr numCol="2">
            <a:normAutofit fontScale="77500" lnSpcReduction="20000"/>
          </a:bodyPr>
          <a:lstStyle/>
          <a:p>
            <a:pPr algn="just">
              <a:lnSpc>
                <a:spcPct val="160000"/>
              </a:lnSpc>
              <a:buFont typeface="Wingdings" panose="05000000000000000000" pitchFamily="2" charset="2"/>
              <a:buChar char="Ø"/>
            </a:pPr>
            <a:r>
              <a:rPr lang="sk-SK" dirty="0" smtClean="0">
                <a:latin typeface="Comic Sans MS" panose="030F0702030302020204" pitchFamily="66" charset="0"/>
              </a:rPr>
              <a:t> Včera mi volala </a:t>
            </a:r>
            <a:r>
              <a:rPr lang="sk-SK" dirty="0" smtClean="0">
                <a:solidFill>
                  <a:srgbClr val="FF0000"/>
                </a:solidFill>
                <a:latin typeface="Comic Sans MS" panose="030F0702030302020204" pitchFamily="66" charset="0"/>
              </a:rPr>
              <a:t>Lucia</a:t>
            </a:r>
            <a:r>
              <a:rPr lang="sk-SK" dirty="0" smtClean="0">
                <a:latin typeface="Comic Sans MS" panose="030F0702030302020204" pitchFamily="66" charset="0"/>
              </a:rPr>
              <a:t>. (</a:t>
            </a:r>
            <a:r>
              <a:rPr lang="sk-SK" dirty="0" err="1" smtClean="0">
                <a:latin typeface="Comic Sans MS" panose="030F0702030302020204" pitchFamily="66" charset="0"/>
              </a:rPr>
              <a:t>podst</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solidFill>
                  <a:srgbClr val="FF0000"/>
                </a:solidFill>
                <a:latin typeface="Comic Sans MS" panose="030F0702030302020204" pitchFamily="66" charset="0"/>
              </a:rPr>
              <a:t>Vták</a:t>
            </a:r>
            <a:r>
              <a:rPr lang="sk-SK" dirty="0" smtClean="0">
                <a:latin typeface="Comic Sans MS" panose="030F0702030302020204" pitchFamily="66" charset="0"/>
              </a:rPr>
              <a:t> si sadol na konár. (</a:t>
            </a:r>
            <a:r>
              <a:rPr lang="sk-SK" dirty="0" err="1" smtClean="0">
                <a:latin typeface="Comic Sans MS" panose="030F0702030302020204" pitchFamily="66" charset="0"/>
              </a:rPr>
              <a:t>podst</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solidFill>
                  <a:srgbClr val="FF0000"/>
                </a:solidFill>
                <a:latin typeface="Comic Sans MS" panose="030F0702030302020204" pitchFamily="66" charset="0"/>
              </a:rPr>
              <a:t>Veselí</a:t>
            </a:r>
            <a:r>
              <a:rPr lang="sk-SK" dirty="0" smtClean="0">
                <a:latin typeface="Comic Sans MS" panose="030F0702030302020204" pitchFamily="66" charset="0"/>
              </a:rPr>
              <a:t> sa vracali domov. (</a:t>
            </a:r>
            <a:r>
              <a:rPr lang="sk-SK" dirty="0" err="1" smtClean="0">
                <a:latin typeface="Comic Sans MS" panose="030F0702030302020204" pitchFamily="66" charset="0"/>
              </a:rPr>
              <a:t>príd</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Po stene liezol čierny </a:t>
            </a:r>
            <a:r>
              <a:rPr lang="sk-SK" dirty="0" smtClean="0">
                <a:solidFill>
                  <a:srgbClr val="FF0000"/>
                </a:solidFill>
                <a:latin typeface="Comic Sans MS" panose="030F0702030302020204" pitchFamily="66" charset="0"/>
              </a:rPr>
              <a:t>pavúk</a:t>
            </a:r>
            <a:r>
              <a:rPr lang="sk-SK" dirty="0" smtClean="0">
                <a:latin typeface="Comic Sans MS" panose="030F0702030302020204" pitchFamily="66" charset="0"/>
              </a:rPr>
              <a:t>. </a:t>
            </a:r>
          </a:p>
          <a:p>
            <a:pPr marL="0" indent="0" algn="just">
              <a:lnSpc>
                <a:spcPct val="160000"/>
              </a:lnSpc>
              <a:buNone/>
            </a:pPr>
            <a:r>
              <a:rPr lang="sk-SK" dirty="0" smtClean="0">
                <a:latin typeface="Comic Sans MS" panose="030F0702030302020204" pitchFamily="66" charset="0"/>
              </a:rPr>
              <a:t>(</a:t>
            </a:r>
            <a:r>
              <a:rPr lang="sk-SK" dirty="0" err="1" smtClean="0">
                <a:latin typeface="Comic Sans MS" panose="030F0702030302020204" pitchFamily="66" charset="0"/>
              </a:rPr>
              <a:t>podst</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solidFill>
                  <a:srgbClr val="FF0000"/>
                </a:solidFill>
                <a:latin typeface="Comic Sans MS" panose="030F0702030302020204" pitchFamily="66" charset="0"/>
              </a:rPr>
              <a:t>Naši</a:t>
            </a:r>
            <a:r>
              <a:rPr lang="sk-SK" dirty="0" smtClean="0">
                <a:latin typeface="Comic Sans MS" panose="030F0702030302020204" pitchFamily="66" charset="0"/>
              </a:rPr>
              <a:t> s autom zastavili </a:t>
            </a:r>
          </a:p>
          <a:p>
            <a:pPr marL="0" indent="0" algn="just">
              <a:lnSpc>
                <a:spcPct val="160000"/>
              </a:lnSpc>
              <a:buNone/>
            </a:pPr>
            <a:r>
              <a:rPr lang="sk-SK" dirty="0" smtClean="0">
                <a:latin typeface="Comic Sans MS" panose="030F0702030302020204" pitchFamily="66" charset="0"/>
              </a:rPr>
              <a:t>pred prechodom pre chodcov. (zámeno)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Školský </a:t>
            </a:r>
            <a:r>
              <a:rPr lang="sk-SK" dirty="0" smtClean="0">
                <a:solidFill>
                  <a:srgbClr val="FF0000"/>
                </a:solidFill>
                <a:latin typeface="Comic Sans MS" panose="030F0702030302020204" pitchFamily="66" charset="0"/>
              </a:rPr>
              <a:t>zvonec</a:t>
            </a:r>
            <a:r>
              <a:rPr lang="sk-SK" dirty="0" smtClean="0">
                <a:latin typeface="Comic Sans MS" panose="030F0702030302020204" pitchFamily="66" charset="0"/>
              </a:rPr>
              <a:t> straší študentov. (</a:t>
            </a:r>
            <a:r>
              <a:rPr lang="sk-SK" dirty="0" err="1" smtClean="0">
                <a:latin typeface="Comic Sans MS" panose="030F0702030302020204" pitchFamily="66" charset="0"/>
              </a:rPr>
              <a:t>podst</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solidFill>
                  <a:srgbClr val="FF0000"/>
                </a:solidFill>
                <a:latin typeface="Comic Sans MS" panose="030F0702030302020204" pitchFamily="66" charset="0"/>
              </a:rPr>
              <a:t>Tomáš</a:t>
            </a:r>
            <a:r>
              <a:rPr lang="sk-SK" dirty="0" smtClean="0">
                <a:latin typeface="Comic Sans MS" panose="030F0702030302020204" pitchFamily="66" charset="0"/>
              </a:rPr>
              <a:t> neveril jeho slovám. (</a:t>
            </a:r>
            <a:r>
              <a:rPr lang="sk-SK" dirty="0" err="1" smtClean="0">
                <a:latin typeface="Comic Sans MS" panose="030F0702030302020204" pitchFamily="66" charset="0"/>
              </a:rPr>
              <a:t>podst</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solidFill>
                  <a:srgbClr val="FF0000"/>
                </a:solidFill>
                <a:latin typeface="Comic Sans MS" panose="030F0702030302020204" pitchFamily="66" charset="0"/>
              </a:rPr>
              <a:t>Títo</a:t>
            </a:r>
            <a:r>
              <a:rPr lang="sk-SK" dirty="0" smtClean="0">
                <a:latin typeface="Comic Sans MS" panose="030F0702030302020204" pitchFamily="66" charset="0"/>
              </a:rPr>
              <a:t> odišli skôr. (zámeno)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solidFill>
                  <a:srgbClr val="FF0000"/>
                </a:solidFill>
                <a:latin typeface="Comic Sans MS" panose="030F0702030302020204" pitchFamily="66" charset="0"/>
              </a:rPr>
              <a:t>Sýty</a:t>
            </a:r>
            <a:r>
              <a:rPr lang="sk-SK" dirty="0" smtClean="0">
                <a:latin typeface="Comic Sans MS" panose="030F0702030302020204" pitchFamily="66" charset="0"/>
              </a:rPr>
              <a:t> hladnému neverí. (</a:t>
            </a:r>
            <a:r>
              <a:rPr lang="sk-SK" dirty="0" err="1" smtClean="0">
                <a:latin typeface="Comic Sans MS" panose="030F0702030302020204" pitchFamily="66" charset="0"/>
              </a:rPr>
              <a:t>príd</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latin typeface="Comic Sans MS" panose="030F0702030302020204" pitchFamily="66" charset="0"/>
              </a:rPr>
              <a:t>Páči sa mi vaša </a:t>
            </a:r>
            <a:r>
              <a:rPr lang="sk-SK" dirty="0" smtClean="0">
                <a:solidFill>
                  <a:srgbClr val="FF0000"/>
                </a:solidFill>
                <a:latin typeface="Comic Sans MS" panose="030F0702030302020204" pitchFamily="66" charset="0"/>
              </a:rPr>
              <a:t>škola</a:t>
            </a:r>
            <a:r>
              <a:rPr lang="sk-SK" dirty="0" smtClean="0">
                <a:latin typeface="Comic Sans MS" panose="030F0702030302020204" pitchFamily="66" charset="0"/>
              </a:rPr>
              <a:t>. (</a:t>
            </a:r>
            <a:r>
              <a:rPr lang="sk-SK" dirty="0" err="1" smtClean="0">
                <a:latin typeface="Comic Sans MS" panose="030F0702030302020204" pitchFamily="66" charset="0"/>
              </a:rPr>
              <a:t>podst</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solidFill>
                  <a:srgbClr val="FF0000"/>
                </a:solidFill>
                <a:latin typeface="Comic Sans MS" panose="030F0702030302020204" pitchFamily="66" charset="0"/>
              </a:rPr>
              <a:t>Čítanie</a:t>
            </a:r>
            <a:r>
              <a:rPr lang="sk-SK" dirty="0" smtClean="0">
                <a:latin typeface="Comic Sans MS" panose="030F0702030302020204" pitchFamily="66" charset="0"/>
              </a:rPr>
              <a:t> je ťažká práca. (</a:t>
            </a:r>
            <a:r>
              <a:rPr lang="sk-SK" dirty="0" err="1" smtClean="0">
                <a:latin typeface="Comic Sans MS" panose="030F0702030302020204" pitchFamily="66" charset="0"/>
              </a:rPr>
              <a:t>podst</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smtClean="0">
                <a:latin typeface="Comic Sans MS" panose="030F0702030302020204" pitchFamily="66" charset="0"/>
              </a:rPr>
              <a:t> Priniesla </a:t>
            </a:r>
            <a:r>
              <a:rPr lang="sk-SK" dirty="0" smtClean="0">
                <a:solidFill>
                  <a:srgbClr val="FF0000"/>
                </a:solidFill>
                <a:latin typeface="Comic Sans MS" panose="030F0702030302020204" pitchFamily="66" charset="0"/>
              </a:rPr>
              <a:t>Zuzka</a:t>
            </a:r>
            <a:r>
              <a:rPr lang="sk-SK" dirty="0" smtClean="0">
                <a:latin typeface="Comic Sans MS" panose="030F0702030302020204" pitchFamily="66" charset="0"/>
              </a:rPr>
              <a:t> tie knihy? (</a:t>
            </a:r>
            <a:r>
              <a:rPr lang="sk-SK" dirty="0" err="1" smtClean="0">
                <a:latin typeface="Comic Sans MS" panose="030F0702030302020204" pitchFamily="66" charset="0"/>
              </a:rPr>
              <a:t>podst</a:t>
            </a:r>
            <a:r>
              <a:rPr lang="sk-SK" dirty="0" smtClean="0">
                <a:latin typeface="Comic Sans MS" panose="030F0702030302020204" pitchFamily="66" charset="0"/>
              </a:rPr>
              <a:t>. meno)</a:t>
            </a:r>
          </a:p>
          <a:p>
            <a:pPr algn="just">
              <a:lnSpc>
                <a:spcPct val="160000"/>
              </a:lnSpc>
              <a:buFont typeface="Wingdings" panose="05000000000000000000" pitchFamily="2" charset="2"/>
              <a:buChar char="Ø"/>
            </a:pPr>
            <a:r>
              <a:rPr lang="sk-SK" dirty="0">
                <a:latin typeface="Comic Sans MS" panose="030F0702030302020204" pitchFamily="66" charset="0"/>
              </a:rPr>
              <a:t> </a:t>
            </a:r>
            <a:r>
              <a:rPr lang="sk-SK" dirty="0" smtClean="0">
                <a:solidFill>
                  <a:srgbClr val="FF0000"/>
                </a:solidFill>
                <a:latin typeface="Comic Sans MS" panose="030F0702030302020204" pitchFamily="66" charset="0"/>
              </a:rPr>
              <a:t>Oni</a:t>
            </a:r>
            <a:r>
              <a:rPr lang="sk-SK" dirty="0" smtClean="0">
                <a:latin typeface="Comic Sans MS" panose="030F0702030302020204" pitchFamily="66" charset="0"/>
              </a:rPr>
              <a:t> to určite nevedia! (zámeno)</a:t>
            </a:r>
          </a:p>
        </p:txBody>
      </p:sp>
    </p:spTree>
    <p:extLst>
      <p:ext uri="{BB962C8B-B14F-4D97-AF65-F5344CB8AC3E}">
        <p14:creationId xmlns="" xmlns:p14="http://schemas.microsoft.com/office/powerpoint/2010/main" val="2027326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931</Words>
  <Application>Microsoft Office PowerPoint</Application>
  <PresentationFormat>Vlastná</PresentationFormat>
  <Paragraphs>125</Paragraphs>
  <Slides>14</Slides>
  <Notes>0</Notes>
  <HiddenSlides>0</HiddenSlides>
  <MMClips>0</MMClips>
  <ScaleCrop>false</ScaleCrop>
  <HeadingPairs>
    <vt:vector size="4" baseType="variant">
      <vt:variant>
        <vt:lpstr>Motív</vt:lpstr>
      </vt:variant>
      <vt:variant>
        <vt:i4>1</vt:i4>
      </vt:variant>
      <vt:variant>
        <vt:lpstr>Nadpisy snímok</vt:lpstr>
      </vt:variant>
      <vt:variant>
        <vt:i4>14</vt:i4>
      </vt:variant>
    </vt:vector>
  </HeadingPairs>
  <TitlesOfParts>
    <vt:vector size="15" baseType="lpstr">
      <vt:lpstr>Motív Office</vt:lpstr>
      <vt:lpstr>PODMET</vt:lpstr>
      <vt:lpstr>Z každej vety vyber, kto vykonáva činnosť  (otázka KTO? ČO? + sloveso)</vt:lpstr>
      <vt:lpstr>Napríklad:</vt:lpstr>
      <vt:lpstr>KONTROLA</vt:lpstr>
      <vt:lpstr>PODMET</vt:lpstr>
      <vt:lpstr>PODMET</vt:lpstr>
      <vt:lpstr>PODMET</vt:lpstr>
      <vt:lpstr>Vyhľadaj vo vetách podmet a urč, akým slovným druhom je vyjadrený. </vt:lpstr>
      <vt:lpstr>KONTROLA</vt:lpstr>
      <vt:lpstr>Vyhľadaj vo vetách podmet a urč, či je vyjadrený alebo nevyjadrený. </vt:lpstr>
      <vt:lpstr>KONTROLA</vt:lpstr>
      <vt:lpstr>Vyhľadaj podmet a urč, či je jednoduchý alebo rozvitý.</vt:lpstr>
      <vt:lpstr>Vyhľadaj podmet a urč, či je jednoduchý alebo rozvitý.</vt:lpstr>
      <vt:lpstr>Snímka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PODMET</dc:title>
  <dc:creator>ziak</dc:creator>
  <cp:lastModifiedBy>mstano</cp:lastModifiedBy>
  <cp:revision>52</cp:revision>
  <dcterms:created xsi:type="dcterms:W3CDTF">2020-04-20T18:57:47Z</dcterms:created>
  <dcterms:modified xsi:type="dcterms:W3CDTF">2020-10-26T12:11:36Z</dcterms:modified>
</cp:coreProperties>
</file>